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sldIdLst>
    <p:sldId id="258" r:id="rId2"/>
    <p:sldId id="256" r:id="rId3"/>
    <p:sldId id="257" r:id="rId4"/>
    <p:sldId id="263" r:id="rId5"/>
    <p:sldId id="259" r:id="rId6"/>
    <p:sldId id="260" r:id="rId7"/>
    <p:sldId id="261" r:id="rId8"/>
    <p:sldId id="262" r:id="rId9"/>
    <p:sldId id="265" r:id="rId10"/>
    <p:sldId id="264" r:id="rId11"/>
    <p:sldId id="266" r:id="rId12"/>
    <p:sldId id="268" r:id="rId13"/>
    <p:sldId id="271" r:id="rId14"/>
    <p:sldId id="276" r:id="rId15"/>
    <p:sldId id="278" r:id="rId16"/>
    <p:sldId id="280" r:id="rId17"/>
    <p:sldId id="281" r:id="rId18"/>
    <p:sldId id="279" r:id="rId19"/>
    <p:sldId id="282" r:id="rId20"/>
    <p:sldId id="283" r:id="rId21"/>
    <p:sldId id="287" r:id="rId22"/>
    <p:sldId id="288" r:id="rId23"/>
    <p:sldId id="285" r:id="rId24"/>
    <p:sldId id="284" r:id="rId25"/>
    <p:sldId id="286" r:id="rId26"/>
    <p:sldId id="289" r:id="rId27"/>
    <p:sldId id="290" r:id="rId28"/>
    <p:sldId id="291" r:id="rId29"/>
    <p:sldId id="292" r:id="rId30"/>
    <p:sldId id="295" r:id="rId31"/>
    <p:sldId id="296"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6600"/>
    <a:srgbClr val="ED8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9527B17-AE2F-4D27-A613-17357DBF7F40}" type="datetimeFigureOut">
              <a:rPr lang="en-IN" smtClean="0"/>
              <a:t>15-03-2023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AA70F66-CE5A-4B82-9709-DB31EB4ED915}"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7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0210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273270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53184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27B17-AE2F-4D27-A613-17357DBF7F40}" type="datetimeFigureOut">
              <a:rPr lang="en-IN" smtClean="0"/>
              <a:t>15-03-2023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108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527B17-AE2F-4D27-A613-17357DBF7F40}" type="datetimeFigureOut">
              <a:rPr lang="en-IN" smtClean="0"/>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51840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27B17-AE2F-4D27-A613-17357DBF7F40}" type="datetimeFigureOut">
              <a:rPr lang="en-IN" smtClean="0"/>
              <a:t>15-03-2023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3159666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27B17-AE2F-4D27-A613-17357DBF7F40}" type="datetimeFigureOut">
              <a:rPr lang="en-IN" smtClean="0"/>
              <a:t>15-03-2023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825780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27B17-AE2F-4D27-A613-17357DBF7F40}" type="datetimeFigureOut">
              <a:rPr lang="en-IN" smtClean="0"/>
              <a:t>15-03-2023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387694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27B17-AE2F-4D27-A613-17357DBF7F40}" type="datetimeFigureOut">
              <a:rPr lang="en-IN" smtClean="0"/>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66330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27B17-AE2F-4D27-A613-17357DBF7F40}" type="datetimeFigureOut">
              <a:rPr lang="en-IN" smtClean="0"/>
              <a:t>15-03-2023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67521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hade val="98000"/>
                <a:satMod val="150000"/>
                <a:lumMod val="102000"/>
              </a:schemeClr>
            </a:gs>
            <a:gs pos="59000">
              <a:schemeClr val="bg2">
                <a:tint val="98000"/>
                <a:shade val="90000"/>
                <a:satMod val="13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9527B17-AE2F-4D27-A613-17357DBF7F40}" type="datetimeFigureOut">
              <a:rPr lang="en-IN" smtClean="0"/>
              <a:t>15-03-2023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2AA70F66-CE5A-4B82-9709-DB31EB4ED915}" type="slidenum">
              <a:rPr lang="en-IN" smtClean="0"/>
              <a:t>‹#›</a:t>
            </a:fld>
            <a:endParaRPr lang="en-IN"/>
          </a:p>
        </p:txBody>
      </p:sp>
    </p:spTree>
    <p:extLst>
      <p:ext uri="{BB962C8B-B14F-4D97-AF65-F5344CB8AC3E}">
        <p14:creationId xmlns:p14="http://schemas.microsoft.com/office/powerpoint/2010/main" val="1107049645"/>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7.tmp"/><Relationship Id="rId5" Type="http://schemas.openxmlformats.org/officeDocument/2006/relationships/image" Target="../media/image36.tm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3.tmp"/><Relationship Id="rId5" Type="http://schemas.openxmlformats.org/officeDocument/2006/relationships/image" Target="../media/image42.tm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5.xml.rels><?xml version="1.0" encoding="UTF-8" standalone="yes"?>
<Relationships xmlns="http://schemas.openxmlformats.org/package/2006/relationships"><Relationship Id="rId8" Type="http://schemas.openxmlformats.org/officeDocument/2006/relationships/image" Target="../media/image50.tmp"/><Relationship Id="rId3" Type="http://schemas.microsoft.com/office/2007/relationships/hdphoto" Target="../media/hdphoto1.wdp"/><Relationship Id="rId7" Type="http://schemas.openxmlformats.org/officeDocument/2006/relationships/image" Target="../media/image49.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8.tmp"/><Relationship Id="rId5" Type="http://schemas.openxmlformats.org/officeDocument/2006/relationships/image" Target="../media/image47.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51.tmp"/></Relationships>
</file>

<file path=ppt/slides/_rels/slide16.xml.rels><?xml version="1.0" encoding="UTF-8" standalone="yes"?>
<Relationships xmlns="http://schemas.openxmlformats.org/package/2006/relationships"><Relationship Id="rId8" Type="http://schemas.openxmlformats.org/officeDocument/2006/relationships/image" Target="../media/image55.tmp"/><Relationship Id="rId3" Type="http://schemas.microsoft.com/office/2007/relationships/hdphoto" Target="../media/hdphoto1.wdp"/><Relationship Id="rId7" Type="http://schemas.openxmlformats.org/officeDocument/2006/relationships/image" Target="../media/image54.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53.tmp"/><Relationship Id="rId4" Type="http://schemas.openxmlformats.org/officeDocument/2006/relationships/image" Target="../media/image52.tmp"/><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57.tmp"/><Relationship Id="rId4" Type="http://schemas.openxmlformats.org/officeDocument/2006/relationships/image" Target="../media/image56.tm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8.tm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mp"/><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63.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tmp"/><Relationship Id="rId5" Type="http://schemas.openxmlformats.org/officeDocument/2006/relationships/image" Target="../media/image61.tm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tmp"/><Relationship Id="rId5" Type="http://schemas.openxmlformats.org/officeDocument/2006/relationships/image" Target="../media/image6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tmp"/><Relationship Id="rId5" Type="http://schemas.openxmlformats.org/officeDocument/2006/relationships/image" Target="../media/image6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8.tm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1.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tmp"/><Relationship Id="rId5" Type="http://schemas.openxmlformats.org/officeDocument/2006/relationships/image" Target="../media/image69.tm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tmp"/><Relationship Id="rId5" Type="http://schemas.openxmlformats.org/officeDocument/2006/relationships/image" Target="../media/image72.tm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6.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tmp"/><Relationship Id="rId5" Type="http://schemas.openxmlformats.org/officeDocument/2006/relationships/image" Target="../media/image74.tm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8.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tmp"/><Relationship Id="rId5" Type="http://schemas.openxmlformats.org/officeDocument/2006/relationships/image" Target="../media/image74.tm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81.tmp"/><Relationship Id="rId3" Type="http://schemas.microsoft.com/office/2007/relationships/hdphoto" Target="../media/hdphoto1.wdp"/><Relationship Id="rId7" Type="http://schemas.openxmlformats.org/officeDocument/2006/relationships/image" Target="../media/image80.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tmp"/><Relationship Id="rId5" Type="http://schemas.openxmlformats.org/officeDocument/2006/relationships/image" Target="../media/image74.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2.tm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83.tmp"/><Relationship Id="rId3" Type="http://schemas.microsoft.com/office/2007/relationships/hdphoto" Target="../media/hdphoto1.wdp"/><Relationship Id="rId7" Type="http://schemas.openxmlformats.org/officeDocument/2006/relationships/image" Target="../media/image82.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tmp"/><Relationship Id="rId5" Type="http://schemas.openxmlformats.org/officeDocument/2006/relationships/image" Target="../media/image74.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4.tm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tmp"/><Relationship Id="rId3" Type="http://schemas.microsoft.com/office/2007/relationships/hdphoto" Target="../media/hdphoto1.wdp"/><Relationship Id="rId7" Type="http://schemas.openxmlformats.org/officeDocument/2006/relationships/image" Target="../media/image11.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9.tmp"/><Relationship Id="rId10" Type="http://schemas.openxmlformats.org/officeDocument/2006/relationships/image" Target="../media/image2.png"/><Relationship Id="rId4" Type="http://schemas.openxmlformats.org/officeDocument/2006/relationships/image" Target="../media/image8.tmp"/><Relationship Id="rId9" Type="http://schemas.openxmlformats.org/officeDocument/2006/relationships/image" Target="../media/image13.tmp"/></Relationships>
</file>

<file path=ppt/slides/_rels/slide5.xml.rels><?xml version="1.0" encoding="UTF-8" standalone="yes"?>
<Relationships xmlns="http://schemas.openxmlformats.org/package/2006/relationships"><Relationship Id="rId8" Type="http://schemas.openxmlformats.org/officeDocument/2006/relationships/image" Target="../media/image17.tmp"/><Relationship Id="rId3" Type="http://schemas.microsoft.com/office/2007/relationships/hdphoto" Target="../media/hdphoto1.wdp"/><Relationship Id="rId7" Type="http://schemas.openxmlformats.org/officeDocument/2006/relationships/image" Target="../media/image16.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2.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8.tm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2.tmp"/><Relationship Id="rId13"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21.tmp"/><Relationship Id="rId12" Type="http://schemas.openxmlformats.org/officeDocument/2006/relationships/image" Target="../media/image26.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0.tmp"/><Relationship Id="rId11" Type="http://schemas.openxmlformats.org/officeDocument/2006/relationships/image" Target="../media/image25.tmp"/><Relationship Id="rId5" Type="http://schemas.openxmlformats.org/officeDocument/2006/relationships/image" Target="../media/image19.tmp"/><Relationship Id="rId10" Type="http://schemas.openxmlformats.org/officeDocument/2006/relationships/image" Target="../media/image24.tmp"/><Relationship Id="rId4" Type="http://schemas.openxmlformats.org/officeDocument/2006/relationships/image" Target="../media/image2.png"/><Relationship Id="rId9" Type="http://schemas.openxmlformats.org/officeDocument/2006/relationships/image" Target="../media/image23.tmp"/></Relationships>
</file>

<file path=ppt/slides/_rels/slide8.xml.rels><?xml version="1.0" encoding="UTF-8" standalone="yes"?>
<Relationships xmlns="http://schemas.openxmlformats.org/package/2006/relationships"><Relationship Id="rId8" Type="http://schemas.openxmlformats.org/officeDocument/2006/relationships/image" Target="../media/image30.tmp"/><Relationship Id="rId3" Type="http://schemas.microsoft.com/office/2007/relationships/hdphoto" Target="../media/hdphoto1.wdp"/><Relationship Id="rId7" Type="http://schemas.openxmlformats.org/officeDocument/2006/relationships/image" Target="../media/image29.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8.tmp"/><Relationship Id="rId11" Type="http://schemas.openxmlformats.org/officeDocument/2006/relationships/image" Target="../media/image5.png"/><Relationship Id="rId5" Type="http://schemas.openxmlformats.org/officeDocument/2006/relationships/image" Target="../media/image27.tmp"/><Relationship Id="rId10" Type="http://schemas.openxmlformats.org/officeDocument/2006/relationships/image" Target="../media/image32.tmp"/><Relationship Id="rId4" Type="http://schemas.openxmlformats.org/officeDocument/2006/relationships/image" Target="../media/image2.png"/><Relationship Id="rId9" Type="http://schemas.openxmlformats.org/officeDocument/2006/relationships/image" Target="../media/image31.tm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05D3713-BCEB-4532-EA32-D82A4A14CC0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9" name="Google Shape;336;p2">
            <a:extLst>
              <a:ext uri="{FF2B5EF4-FFF2-40B4-BE49-F238E27FC236}">
                <a16:creationId xmlns:a16="http://schemas.microsoft.com/office/drawing/2014/main" id="{AAF35D8A-0124-705B-89C1-C83FD27CD08C}"/>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13" name="TextBox 12">
            <a:extLst>
              <a:ext uri="{FF2B5EF4-FFF2-40B4-BE49-F238E27FC236}">
                <a16:creationId xmlns:a16="http://schemas.microsoft.com/office/drawing/2014/main" id="{207552DD-1774-4D7C-14B0-187FF44257A6}"/>
              </a:ext>
            </a:extLst>
          </p:cNvPr>
          <p:cNvSpPr txBox="1"/>
          <p:nvPr/>
        </p:nvSpPr>
        <p:spPr>
          <a:xfrm>
            <a:off x="3241964" y="270404"/>
            <a:ext cx="6072365" cy="369332"/>
          </a:xfrm>
          <a:prstGeom prst="rect">
            <a:avLst/>
          </a:prstGeom>
          <a:noFill/>
        </p:spPr>
        <p:txBody>
          <a:bodyPr wrap="square">
            <a:spAutoFit/>
          </a:bodyPr>
          <a:lstStyle/>
          <a:p>
            <a:r>
              <a:rPr lang="en-IN"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3" name="TextBox 2">
            <a:extLst>
              <a:ext uri="{FF2B5EF4-FFF2-40B4-BE49-F238E27FC236}">
                <a16:creationId xmlns:a16="http://schemas.microsoft.com/office/drawing/2014/main" id="{A9D13821-BA0A-2BDC-E737-47A9BF95B73C}"/>
              </a:ext>
            </a:extLst>
          </p:cNvPr>
          <p:cNvSpPr txBox="1"/>
          <p:nvPr/>
        </p:nvSpPr>
        <p:spPr>
          <a:xfrm>
            <a:off x="737981" y="1511339"/>
            <a:ext cx="4981276"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t>Business Objective Understanding</a:t>
            </a:r>
          </a:p>
        </p:txBody>
      </p:sp>
      <p:sp>
        <p:nvSpPr>
          <p:cNvPr id="5" name="Content Placeholder 20">
            <a:extLst>
              <a:ext uri="{FF2B5EF4-FFF2-40B4-BE49-F238E27FC236}">
                <a16:creationId xmlns:a16="http://schemas.microsoft.com/office/drawing/2014/main" id="{AF2EB7FE-5366-842E-DCC0-FBE785B152D7}"/>
              </a:ext>
            </a:extLst>
          </p:cNvPr>
          <p:cNvSpPr txBox="1">
            <a:spLocks/>
          </p:cNvSpPr>
          <p:nvPr/>
        </p:nvSpPr>
        <p:spPr>
          <a:xfrm>
            <a:off x="6846336" y="1057575"/>
            <a:ext cx="1811042" cy="392176"/>
          </a:xfrm>
          <a:prstGeom prst="rect">
            <a:avLst/>
          </a:prstGeom>
        </p:spPr>
        <p:txBody>
          <a:bodyPr anchor="ctr">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Font typeface="Corbel" pitchFamily="34" charset="0"/>
              <a:buNone/>
            </a:pPr>
            <a:r>
              <a:rPr lang="en-US" sz="2400" b="1" u="sng" dirty="0">
                <a:solidFill>
                  <a:schemeClr val="accent5">
                    <a:lumMod val="75000"/>
                  </a:schemeClr>
                </a:solidFill>
                <a:latin typeface="Arial" panose="020B0604020202020204" pitchFamily="34" charset="0"/>
                <a:cs typeface="Arial" panose="020B0604020202020204" pitchFamily="34" charset="0"/>
              </a:rPr>
              <a:t>MENTOR:-</a:t>
            </a:r>
            <a:endParaRPr lang="en-IN" sz="2400" dirty="0">
              <a:solidFill>
                <a:schemeClr val="accent5">
                  <a:lumMod val="75000"/>
                </a:schemeClr>
              </a:solidFill>
            </a:endParaRPr>
          </a:p>
        </p:txBody>
      </p:sp>
      <p:sp>
        <p:nvSpPr>
          <p:cNvPr id="6" name="TextBox 5">
            <a:extLst>
              <a:ext uri="{FF2B5EF4-FFF2-40B4-BE49-F238E27FC236}">
                <a16:creationId xmlns:a16="http://schemas.microsoft.com/office/drawing/2014/main" id="{8F5AB342-D7D5-3E10-C8E9-6878E6352D62}"/>
              </a:ext>
            </a:extLst>
          </p:cNvPr>
          <p:cNvSpPr txBox="1"/>
          <p:nvPr/>
        </p:nvSpPr>
        <p:spPr>
          <a:xfrm>
            <a:off x="8790964" y="791998"/>
            <a:ext cx="1882265" cy="923330"/>
          </a:xfrm>
          <a:prstGeom prst="rect">
            <a:avLst/>
          </a:prstGeom>
          <a:noFill/>
        </p:spPr>
        <p:txBody>
          <a:bodyPr wrap="square">
            <a:spAutoFit/>
          </a:bodyPr>
          <a:lstStyle/>
          <a:p>
            <a:r>
              <a:rPr lang="en-US" sz="1800" b="1" dirty="0">
                <a:solidFill>
                  <a:srgbClr val="C00000"/>
                </a:solidFill>
                <a:latin typeface="Arial" panose="020B0604020202020204" pitchFamily="34" charset="0"/>
                <a:cs typeface="Arial" panose="020B0604020202020204" pitchFamily="34" charset="0"/>
              </a:rPr>
              <a:t>Ms. </a:t>
            </a:r>
            <a:r>
              <a:rPr lang="en-US" sz="1800" b="1" u="sng" dirty="0">
                <a:solidFill>
                  <a:srgbClr val="C00000"/>
                </a:solidFill>
                <a:latin typeface="Arial" panose="020B0604020202020204" pitchFamily="34" charset="0"/>
                <a:cs typeface="Arial" panose="020B0604020202020204" pitchFamily="34" charset="0"/>
              </a:rPr>
              <a:t>Pallavi</a:t>
            </a:r>
          </a:p>
          <a:p>
            <a:endParaRPr lang="en-US" sz="1800" b="1" dirty="0">
              <a:solidFill>
                <a:srgbClr val="C00000"/>
              </a:solidFill>
              <a:latin typeface="Arial" panose="020B0604020202020204" pitchFamily="34" charset="0"/>
              <a:cs typeface="Arial" panose="020B0604020202020204" pitchFamily="34" charset="0"/>
            </a:endParaRPr>
          </a:p>
          <a:p>
            <a:r>
              <a:rPr lang="en-US" sz="1800" b="1" dirty="0">
                <a:solidFill>
                  <a:srgbClr val="C00000"/>
                </a:solidFill>
                <a:latin typeface="Arial" panose="020B0604020202020204" pitchFamily="34" charset="0"/>
                <a:cs typeface="Arial" panose="020B0604020202020204" pitchFamily="34" charset="0"/>
              </a:rPr>
              <a:t>Mr. </a:t>
            </a:r>
            <a:r>
              <a:rPr lang="en-US" sz="1800" b="1" u="sng" dirty="0">
                <a:solidFill>
                  <a:srgbClr val="C00000"/>
                </a:solidFill>
                <a:latin typeface="Arial" panose="020B0604020202020204" pitchFamily="34" charset="0"/>
                <a:cs typeface="Arial" panose="020B0604020202020204" pitchFamily="34" charset="0"/>
              </a:rPr>
              <a:t>Rajasekhar</a:t>
            </a:r>
            <a:r>
              <a:rPr lang="en-US" sz="1800" b="1"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6CA9BD60-4EB3-FE63-6207-23131DBED556}"/>
              </a:ext>
            </a:extLst>
          </p:cNvPr>
          <p:cNvSpPr txBox="1"/>
          <p:nvPr/>
        </p:nvSpPr>
        <p:spPr>
          <a:xfrm>
            <a:off x="6844771" y="2439874"/>
            <a:ext cx="4721548" cy="3293209"/>
          </a:xfrm>
          <a:prstGeom prst="rect">
            <a:avLst/>
          </a:prstGeom>
          <a:noFill/>
        </p:spPr>
        <p:txBody>
          <a:bodyPr wrap="square">
            <a:spAutoFit/>
          </a:bodyPr>
          <a:lstStyle/>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 KAKARAPARTHI MAHESH</a:t>
            </a:r>
          </a:p>
          <a:p>
            <a:pPr marL="285750" indent="-285750">
              <a:buFont typeface="Wingdings" panose="05000000000000000000" pitchFamily="2" charset="2"/>
              <a:buChar char="§"/>
            </a:pPr>
            <a:endParaRPr lang="en-IN" sz="1600" dirty="0">
              <a:solidFill>
                <a:srgbClr val="000000"/>
              </a:solidFill>
              <a:latin typeface="Calibri" panose="020F0502020204030204" pitchFamily="34" charset="0"/>
            </a:endParaRPr>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Mrs.  DIPALI VINAY PATIL</a:t>
            </a:r>
            <a:r>
              <a:rPr lang="en-IN" sz="1600" dirty="0"/>
              <a:t> </a:t>
            </a:r>
            <a:endParaRPr lang="en-IN" sz="1600" b="0" i="0" u="none" strike="noStrike" dirty="0">
              <a:solidFill>
                <a:srgbClr val="000000"/>
              </a:solidFill>
              <a:effectLst/>
              <a:latin typeface="Calibri" panose="020F0502020204030204" pitchFamily="34" charset="0"/>
            </a:endParaRP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MISS. TEJASWINI ASHOKRAO AHER</a:t>
            </a:r>
          </a:p>
          <a:p>
            <a:r>
              <a:rPr lang="en-US" sz="16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 SHUBHAM BALASAHEB BHOSALE</a:t>
            </a:r>
            <a:r>
              <a:rPr lang="en-IN" sz="1600" dirty="0"/>
              <a:t> </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Ms .UJWALA SANJAY PAWAR</a:t>
            </a:r>
            <a:r>
              <a:rPr lang="en-IN" sz="1600" dirty="0"/>
              <a:t> </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MS. AVANTI LAXMAN AVHAD</a:t>
            </a:r>
            <a:r>
              <a:rPr lang="en-IN" sz="1600" dirty="0"/>
              <a:t> </a:t>
            </a:r>
          </a:p>
          <a:p>
            <a:endParaRPr lang="en-US"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sz="1600" b="0" i="0" u="none" strike="noStrike" dirty="0">
                <a:solidFill>
                  <a:srgbClr val="222222"/>
                </a:solidFill>
                <a:effectLst/>
                <a:latin typeface="Calibri" panose="020F0502020204030204" pitchFamily="34" charset="0"/>
              </a:rPr>
              <a:t>Mr.  ANIL PARABATI JADHAV</a:t>
            </a:r>
            <a:r>
              <a:rPr lang="en-IN" sz="1600" dirty="0"/>
              <a:t> </a:t>
            </a:r>
          </a:p>
        </p:txBody>
      </p:sp>
      <p:sp>
        <p:nvSpPr>
          <p:cNvPr id="8" name="TextBox 7">
            <a:extLst>
              <a:ext uri="{FF2B5EF4-FFF2-40B4-BE49-F238E27FC236}">
                <a16:creationId xmlns:a16="http://schemas.microsoft.com/office/drawing/2014/main" id="{14C1AC3B-530E-DCCB-FAB4-089709C6FC1B}"/>
              </a:ext>
            </a:extLst>
          </p:cNvPr>
          <p:cNvSpPr txBox="1"/>
          <p:nvPr/>
        </p:nvSpPr>
        <p:spPr>
          <a:xfrm>
            <a:off x="6844869" y="1924304"/>
            <a:ext cx="5477435" cy="369332"/>
          </a:xfrm>
          <a:prstGeom prst="rect">
            <a:avLst/>
          </a:prstGeom>
          <a:noFill/>
        </p:spPr>
        <p:txBody>
          <a:bodyPr wrap="square">
            <a:spAutoFit/>
          </a:bodyPr>
          <a:lstStyle/>
          <a:p>
            <a:r>
              <a:rPr lang="en-US" b="1" u="sng" dirty="0">
                <a:solidFill>
                  <a:schemeClr val="accent5">
                    <a:lumMod val="75000"/>
                  </a:schemeClr>
                </a:solidFill>
                <a:latin typeface="+mj-lt"/>
              </a:rPr>
              <a:t>TEAM MEMBERS FROM (GROUP – 5)</a:t>
            </a:r>
          </a:p>
        </p:txBody>
      </p:sp>
      <p:sp>
        <p:nvSpPr>
          <p:cNvPr id="17" name="TextBox 16">
            <a:extLst>
              <a:ext uri="{FF2B5EF4-FFF2-40B4-BE49-F238E27FC236}">
                <a16:creationId xmlns:a16="http://schemas.microsoft.com/office/drawing/2014/main" id="{E1D30E7D-C6E4-D40D-64D7-1CEABB25C125}"/>
              </a:ext>
            </a:extLst>
          </p:cNvPr>
          <p:cNvSpPr txBox="1"/>
          <p:nvPr/>
        </p:nvSpPr>
        <p:spPr>
          <a:xfrm>
            <a:off x="896471" y="884331"/>
            <a:ext cx="6096000" cy="369332"/>
          </a:xfrm>
          <a:prstGeom prst="rect">
            <a:avLst/>
          </a:prstGeom>
          <a:noFill/>
        </p:spPr>
        <p:txBody>
          <a:bodyPr wrap="square">
            <a:spAutoFit/>
          </a:bodyPr>
          <a:lstStyle/>
          <a:p>
            <a:r>
              <a:rPr lang="en-IN" sz="1800" b="1" i="1" u="sng" dirty="0">
                <a:solidFill>
                  <a:schemeClr val="accent5">
                    <a:lumMod val="75000"/>
                  </a:schemeClr>
                </a:solidFill>
                <a:latin typeface="Bookman Old Style" panose="02050604050505020204" pitchFamily="18" charset="0"/>
              </a:rPr>
              <a:t>STEPS </a:t>
            </a:r>
            <a:r>
              <a:rPr lang="en-IN" sz="1800" b="1" i="1" u="sng" dirty="0">
                <a:solidFill>
                  <a:schemeClr val="accent3">
                    <a:lumMod val="50000"/>
                  </a:schemeClr>
                </a:solidFill>
                <a:latin typeface="Bookman Old Style" panose="02050604050505020204" pitchFamily="18" charset="0"/>
              </a:rPr>
              <a:t>TOWARDS</a:t>
            </a:r>
            <a:r>
              <a:rPr lang="en-IN" sz="1800" b="1" i="1" u="sng" dirty="0">
                <a:solidFill>
                  <a:schemeClr val="accent5">
                    <a:lumMod val="75000"/>
                  </a:schemeClr>
                </a:solidFill>
                <a:latin typeface="Bookman Old Style" panose="02050604050505020204" pitchFamily="18" charset="0"/>
              </a:rPr>
              <a:t> PROJECT</a:t>
            </a:r>
            <a:endParaRPr lang="en-IN" sz="1800" b="1" i="1" dirty="0">
              <a:solidFill>
                <a:schemeClr val="accent5">
                  <a:lumMod val="75000"/>
                </a:schemeClr>
              </a:solidFill>
              <a:latin typeface="Bookman Old Style" panose="02050604050505020204" pitchFamily="18" charset="0"/>
            </a:endParaRPr>
          </a:p>
        </p:txBody>
      </p:sp>
      <p:pic>
        <p:nvPicPr>
          <p:cNvPr id="40" name="Picture 39">
            <a:extLst>
              <a:ext uri="{FF2B5EF4-FFF2-40B4-BE49-F238E27FC236}">
                <a16:creationId xmlns:a16="http://schemas.microsoft.com/office/drawing/2014/main" id="{800C8A7A-5DC1-177B-0574-1457EAC62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367" y="698577"/>
            <a:ext cx="3119912" cy="4150173"/>
          </a:xfrm>
          <a:prstGeom prst="rect">
            <a:avLst/>
          </a:prstGeom>
        </p:spPr>
      </p:pic>
      <p:pic>
        <p:nvPicPr>
          <p:cNvPr id="42" name="Picture 41">
            <a:extLst>
              <a:ext uri="{FF2B5EF4-FFF2-40B4-BE49-F238E27FC236}">
                <a16:creationId xmlns:a16="http://schemas.microsoft.com/office/drawing/2014/main" id="{8208CF0D-2CB0-02A2-21F0-5CC273E73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99546">
            <a:off x="3575406" y="4376413"/>
            <a:ext cx="3085441" cy="1569167"/>
          </a:xfrm>
          <a:prstGeom prst="rect">
            <a:avLst/>
          </a:prstGeom>
        </p:spPr>
      </p:pic>
      <p:sp>
        <p:nvSpPr>
          <p:cNvPr id="46" name="TextBox 45">
            <a:extLst>
              <a:ext uri="{FF2B5EF4-FFF2-40B4-BE49-F238E27FC236}">
                <a16:creationId xmlns:a16="http://schemas.microsoft.com/office/drawing/2014/main" id="{EC81A062-4D37-6CAA-DE7A-ABBA21D48FDB}"/>
              </a:ext>
            </a:extLst>
          </p:cNvPr>
          <p:cNvSpPr txBox="1"/>
          <p:nvPr/>
        </p:nvSpPr>
        <p:spPr>
          <a:xfrm>
            <a:off x="781965" y="5348938"/>
            <a:ext cx="4525141" cy="369332"/>
          </a:xfrm>
          <a:prstGeom prst="rect">
            <a:avLst/>
          </a:prstGeom>
          <a:noFill/>
        </p:spPr>
        <p:txBody>
          <a:bodyPr wrap="square">
            <a:spAutoFit/>
          </a:bodyPr>
          <a:lstStyle/>
          <a:p>
            <a:pPr marL="285750" indent="-285750">
              <a:buFont typeface="Wingdings" panose="05000000000000000000" pitchFamily="2" charset="2"/>
              <a:buChar char="v"/>
            </a:pPr>
            <a:r>
              <a:rPr lang="en-IN" dirty="0"/>
              <a:t>deployment</a:t>
            </a:r>
            <a:endParaRPr lang="en-IN" sz="1800" dirty="0">
              <a:effectLst/>
            </a:endParaRPr>
          </a:p>
        </p:txBody>
      </p:sp>
      <p:sp>
        <p:nvSpPr>
          <p:cNvPr id="48" name="TextBox 47">
            <a:extLst>
              <a:ext uri="{FF2B5EF4-FFF2-40B4-BE49-F238E27FC236}">
                <a16:creationId xmlns:a16="http://schemas.microsoft.com/office/drawing/2014/main" id="{DED3E132-25D3-C7E9-0EA9-457DFC31342A}"/>
              </a:ext>
            </a:extLst>
          </p:cNvPr>
          <p:cNvSpPr txBox="1"/>
          <p:nvPr/>
        </p:nvSpPr>
        <p:spPr>
          <a:xfrm>
            <a:off x="737981" y="1976018"/>
            <a:ext cx="4480317"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t>Data importing</a:t>
            </a:r>
          </a:p>
        </p:txBody>
      </p:sp>
      <p:sp>
        <p:nvSpPr>
          <p:cNvPr id="50" name="TextBox 49">
            <a:extLst>
              <a:ext uri="{FF2B5EF4-FFF2-40B4-BE49-F238E27FC236}">
                <a16:creationId xmlns:a16="http://schemas.microsoft.com/office/drawing/2014/main" id="{94F422C1-8E59-B837-EF97-32EF4B44B33D}"/>
              </a:ext>
            </a:extLst>
          </p:cNvPr>
          <p:cNvSpPr txBox="1"/>
          <p:nvPr/>
        </p:nvSpPr>
        <p:spPr>
          <a:xfrm>
            <a:off x="737981" y="2409769"/>
            <a:ext cx="3968490"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effectLst/>
              </a:rPr>
              <a:t>Exploratory Data Analysis</a:t>
            </a:r>
          </a:p>
        </p:txBody>
      </p:sp>
      <p:sp>
        <p:nvSpPr>
          <p:cNvPr id="52" name="TextBox 51">
            <a:extLst>
              <a:ext uri="{FF2B5EF4-FFF2-40B4-BE49-F238E27FC236}">
                <a16:creationId xmlns:a16="http://schemas.microsoft.com/office/drawing/2014/main" id="{989E032B-A2E3-ED03-BE46-F5DC0979D055}"/>
              </a:ext>
            </a:extLst>
          </p:cNvPr>
          <p:cNvSpPr txBox="1"/>
          <p:nvPr/>
        </p:nvSpPr>
        <p:spPr>
          <a:xfrm>
            <a:off x="737982" y="2854007"/>
            <a:ext cx="4178788" cy="369332"/>
          </a:xfrm>
          <a:prstGeom prst="rect">
            <a:avLst/>
          </a:prstGeom>
          <a:noFill/>
        </p:spPr>
        <p:txBody>
          <a:bodyPr wrap="square">
            <a:spAutoFit/>
          </a:bodyPr>
          <a:lstStyle/>
          <a:p>
            <a:pPr marL="285750" indent="-285750">
              <a:buFont typeface="Wingdings" panose="05000000000000000000" pitchFamily="2" charset="2"/>
              <a:buChar char="v"/>
            </a:pPr>
            <a:r>
              <a:rPr lang="en-IN" dirty="0"/>
              <a:t>Checking for the duplicates </a:t>
            </a:r>
          </a:p>
        </p:txBody>
      </p:sp>
      <p:sp>
        <p:nvSpPr>
          <p:cNvPr id="54" name="TextBox 53">
            <a:extLst>
              <a:ext uri="{FF2B5EF4-FFF2-40B4-BE49-F238E27FC236}">
                <a16:creationId xmlns:a16="http://schemas.microsoft.com/office/drawing/2014/main" id="{F956096B-4EB7-8B45-40F8-9F94E15FCEF1}"/>
              </a:ext>
            </a:extLst>
          </p:cNvPr>
          <p:cNvSpPr txBox="1"/>
          <p:nvPr/>
        </p:nvSpPr>
        <p:spPr>
          <a:xfrm>
            <a:off x="793758" y="3330341"/>
            <a:ext cx="3840995" cy="369332"/>
          </a:xfrm>
          <a:prstGeom prst="rect">
            <a:avLst/>
          </a:prstGeom>
          <a:noFill/>
        </p:spPr>
        <p:txBody>
          <a:bodyPr wrap="square">
            <a:spAutoFit/>
          </a:bodyPr>
          <a:lstStyle/>
          <a:p>
            <a:pPr marL="285750" indent="-285750">
              <a:buFont typeface="Wingdings" panose="05000000000000000000" pitchFamily="2" charset="2"/>
              <a:buChar char="v"/>
            </a:pPr>
            <a:r>
              <a:rPr lang="en-IN" dirty="0"/>
              <a:t>Dropping the duplicates</a:t>
            </a:r>
          </a:p>
        </p:txBody>
      </p:sp>
      <p:sp>
        <p:nvSpPr>
          <p:cNvPr id="56" name="TextBox 55">
            <a:extLst>
              <a:ext uri="{FF2B5EF4-FFF2-40B4-BE49-F238E27FC236}">
                <a16:creationId xmlns:a16="http://schemas.microsoft.com/office/drawing/2014/main" id="{A92427F0-4132-12E6-A1A0-5C7559621F01}"/>
              </a:ext>
            </a:extLst>
          </p:cNvPr>
          <p:cNvSpPr txBox="1"/>
          <p:nvPr/>
        </p:nvSpPr>
        <p:spPr>
          <a:xfrm>
            <a:off x="793758" y="3806675"/>
            <a:ext cx="4372741" cy="369332"/>
          </a:xfrm>
          <a:prstGeom prst="rect">
            <a:avLst/>
          </a:prstGeom>
          <a:noFill/>
        </p:spPr>
        <p:txBody>
          <a:bodyPr wrap="square">
            <a:spAutoFit/>
          </a:bodyPr>
          <a:lstStyle/>
          <a:p>
            <a:pPr marL="285750" indent="-285750">
              <a:buFont typeface="Wingdings" panose="05000000000000000000" pitchFamily="2" charset="2"/>
              <a:buChar char="v"/>
            </a:pPr>
            <a:r>
              <a:rPr lang="en-IN" dirty="0"/>
              <a:t>Data balancing</a:t>
            </a:r>
          </a:p>
        </p:txBody>
      </p:sp>
      <p:sp>
        <p:nvSpPr>
          <p:cNvPr id="58" name="TextBox 57">
            <a:extLst>
              <a:ext uri="{FF2B5EF4-FFF2-40B4-BE49-F238E27FC236}">
                <a16:creationId xmlns:a16="http://schemas.microsoft.com/office/drawing/2014/main" id="{C889EA56-E635-0E64-DCDA-C40798DA8422}"/>
              </a:ext>
            </a:extLst>
          </p:cNvPr>
          <p:cNvSpPr txBox="1"/>
          <p:nvPr/>
        </p:nvSpPr>
        <p:spPr>
          <a:xfrm>
            <a:off x="793758" y="4308133"/>
            <a:ext cx="4123011" cy="369332"/>
          </a:xfrm>
          <a:prstGeom prst="rect">
            <a:avLst/>
          </a:prstGeom>
          <a:noFill/>
        </p:spPr>
        <p:txBody>
          <a:bodyPr wrap="square">
            <a:spAutoFit/>
          </a:bodyPr>
          <a:lstStyle/>
          <a:p>
            <a:pPr marL="285750" indent="-285750">
              <a:buFont typeface="Wingdings" panose="05000000000000000000" pitchFamily="2" charset="2"/>
              <a:buChar char="v"/>
            </a:pPr>
            <a:r>
              <a:rPr lang="en-IN" dirty="0"/>
              <a:t>Splitting data into x and y</a:t>
            </a:r>
          </a:p>
        </p:txBody>
      </p:sp>
      <p:sp>
        <p:nvSpPr>
          <p:cNvPr id="60" name="TextBox 59">
            <a:extLst>
              <a:ext uri="{FF2B5EF4-FFF2-40B4-BE49-F238E27FC236}">
                <a16:creationId xmlns:a16="http://schemas.microsoft.com/office/drawing/2014/main" id="{BD8AA55A-C93D-3B2C-C931-4CD8A5A27D60}"/>
              </a:ext>
            </a:extLst>
          </p:cNvPr>
          <p:cNvSpPr txBox="1"/>
          <p:nvPr/>
        </p:nvSpPr>
        <p:spPr>
          <a:xfrm>
            <a:off x="781965" y="4803015"/>
            <a:ext cx="3888647" cy="369332"/>
          </a:xfrm>
          <a:prstGeom prst="rect">
            <a:avLst/>
          </a:prstGeom>
          <a:noFill/>
        </p:spPr>
        <p:txBody>
          <a:bodyPr wrap="square">
            <a:spAutoFit/>
          </a:bodyPr>
          <a:lstStyle/>
          <a:p>
            <a:pPr marL="285750" indent="-285750">
              <a:buFont typeface="Wingdings" panose="05000000000000000000" pitchFamily="2" charset="2"/>
              <a:buChar char="v"/>
            </a:pPr>
            <a:r>
              <a:rPr lang="en-IN" dirty="0"/>
              <a:t>Model building</a:t>
            </a:r>
          </a:p>
        </p:txBody>
      </p:sp>
      <p:pic>
        <p:nvPicPr>
          <p:cNvPr id="5125" name="Picture 5124">
            <a:extLst>
              <a:ext uri="{FF2B5EF4-FFF2-40B4-BE49-F238E27FC236}">
                <a16:creationId xmlns:a16="http://schemas.microsoft.com/office/drawing/2014/main" id="{F3568060-0573-129F-2A00-57AF900CB740}"/>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330180658"/>
      </p:ext>
    </p:extLst>
  </p:cSld>
  <p:clrMapOvr>
    <a:masterClrMapping/>
  </p:clrMapOvr>
  <mc:AlternateContent xmlns:mc="http://schemas.openxmlformats.org/markup-compatibility/2006" xmlns:p14="http://schemas.microsoft.com/office/powerpoint/2010/main">
    <mc:Choice Requires="p14">
      <p:transition spd="slow" p14:dur="2000" advTm="3612"/>
    </mc:Choice>
    <mc:Fallback xmlns="">
      <p:transition spd="slow" advTm="36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5E1B90-F0E1-C5AB-8C38-7B521183C53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5342939"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372560BB-3C04-6277-3E84-52347B79D9F2}"/>
              </a:ext>
            </a:extLst>
          </p:cNvPr>
          <p:cNvPicPr>
            <a:picLocks noChangeAspect="1"/>
          </p:cNvPicPr>
          <p:nvPr/>
        </p:nvPicPr>
        <p:blipFill rotWithShape="1">
          <a:blip r:embed="rId5">
            <a:extLst>
              <a:ext uri="{28A0092B-C50C-407E-A947-70E740481C1C}">
                <a14:useLocalDpi xmlns:a14="http://schemas.microsoft.com/office/drawing/2010/main" val="0"/>
              </a:ext>
            </a:extLst>
          </a:blip>
          <a:srcRect l="2469" t="16382" r="2966" b="2628"/>
          <a:stretch/>
        </p:blipFill>
        <p:spPr>
          <a:xfrm>
            <a:off x="295835" y="2312894"/>
            <a:ext cx="5150211" cy="3854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97779DF9-7735-0EEF-784B-8F351AE243A6}"/>
              </a:ext>
            </a:extLst>
          </p:cNvPr>
          <p:cNvPicPr>
            <a:picLocks noChangeAspect="1"/>
          </p:cNvPicPr>
          <p:nvPr/>
        </p:nvPicPr>
        <p:blipFill rotWithShape="1">
          <a:blip r:embed="rId6">
            <a:extLst>
              <a:ext uri="{28A0092B-C50C-407E-A947-70E740481C1C}">
                <a14:useLocalDpi xmlns:a14="http://schemas.microsoft.com/office/drawing/2010/main" val="0"/>
              </a:ext>
            </a:extLst>
          </a:blip>
          <a:srcRect l="1623" t="15289" r="3276" b="4652"/>
          <a:stretch/>
        </p:blipFill>
        <p:spPr>
          <a:xfrm>
            <a:off x="6185646" y="2312894"/>
            <a:ext cx="5253319" cy="3854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 name="TextBox 6">
            <a:extLst>
              <a:ext uri="{FF2B5EF4-FFF2-40B4-BE49-F238E27FC236}">
                <a16:creationId xmlns:a16="http://schemas.microsoft.com/office/drawing/2014/main" id="{8FD87F42-A537-28D6-B0BB-8DA7462A9689}"/>
              </a:ext>
            </a:extLst>
          </p:cNvPr>
          <p:cNvSpPr txBox="1"/>
          <p:nvPr/>
        </p:nvSpPr>
        <p:spPr>
          <a:xfrm>
            <a:off x="170341" y="1736186"/>
            <a:ext cx="2662518" cy="369332"/>
          </a:xfrm>
          <a:prstGeom prst="rect">
            <a:avLst/>
          </a:prstGeom>
          <a:noFill/>
        </p:spPr>
        <p:txBody>
          <a:bodyPr wrap="square">
            <a:spAutoFit/>
          </a:bodyPr>
          <a:lstStyle/>
          <a:p>
            <a:r>
              <a:rPr lang="en-IN" b="1" dirty="0">
                <a:solidFill>
                  <a:schemeClr val="accent5">
                    <a:lumMod val="75000"/>
                  </a:schemeClr>
                </a:solidFill>
              </a:rPr>
              <a:t>INDUSTRIAL_RISK </a:t>
            </a:r>
            <a:endParaRPr lang="en-IN" dirty="0"/>
          </a:p>
        </p:txBody>
      </p:sp>
      <p:sp>
        <p:nvSpPr>
          <p:cNvPr id="11" name="TextBox 10">
            <a:extLst>
              <a:ext uri="{FF2B5EF4-FFF2-40B4-BE49-F238E27FC236}">
                <a16:creationId xmlns:a16="http://schemas.microsoft.com/office/drawing/2014/main" id="{0CA96013-A91F-BF97-F1A1-1953FA055632}"/>
              </a:ext>
            </a:extLst>
          </p:cNvPr>
          <p:cNvSpPr txBox="1"/>
          <p:nvPr/>
        </p:nvSpPr>
        <p:spPr>
          <a:xfrm>
            <a:off x="6096000" y="1736186"/>
            <a:ext cx="2375647" cy="369332"/>
          </a:xfrm>
          <a:prstGeom prst="rect">
            <a:avLst/>
          </a:prstGeom>
          <a:noFill/>
        </p:spPr>
        <p:txBody>
          <a:bodyPr wrap="square">
            <a:spAutoFit/>
          </a:bodyPr>
          <a:lstStyle/>
          <a:p>
            <a:r>
              <a:rPr lang="en-IN" b="1" dirty="0">
                <a:solidFill>
                  <a:schemeClr val="accent5">
                    <a:lumMod val="75000"/>
                  </a:schemeClr>
                </a:solidFill>
              </a:rPr>
              <a:t>MANAGEMENT_RISK</a:t>
            </a:r>
          </a:p>
        </p:txBody>
      </p:sp>
      <p:sp>
        <p:nvSpPr>
          <p:cNvPr id="13" name="TextBox 12">
            <a:extLst>
              <a:ext uri="{FF2B5EF4-FFF2-40B4-BE49-F238E27FC236}">
                <a16:creationId xmlns:a16="http://schemas.microsoft.com/office/drawing/2014/main" id="{13B01E85-6B07-BB92-BB97-66A2C0D8948A}"/>
              </a:ext>
            </a:extLst>
          </p:cNvPr>
          <p:cNvSpPr txBox="1"/>
          <p:nvPr/>
        </p:nvSpPr>
        <p:spPr>
          <a:xfrm>
            <a:off x="170341" y="1231461"/>
            <a:ext cx="1882588" cy="369332"/>
          </a:xfrm>
          <a:prstGeom prst="rect">
            <a:avLst/>
          </a:prstGeom>
          <a:noFill/>
        </p:spPr>
        <p:txBody>
          <a:bodyPr wrap="square">
            <a:spAutoFit/>
          </a:bodyPr>
          <a:lstStyle/>
          <a:p>
            <a:r>
              <a:rPr lang="en-IN" b="1" dirty="0">
                <a:solidFill>
                  <a:srgbClr val="C00000"/>
                </a:solidFill>
              </a:rPr>
              <a:t>DIST</a:t>
            </a:r>
            <a:r>
              <a:rPr lang="en-IN" b="1" dirty="0">
                <a:solidFill>
                  <a:srgbClr val="0070C0"/>
                </a:solidFill>
              </a:rPr>
              <a:t> </a:t>
            </a:r>
            <a:r>
              <a:rPr lang="en-IN" b="1" dirty="0">
                <a:solidFill>
                  <a:srgbClr val="C00000"/>
                </a:solidFill>
              </a:rPr>
              <a:t>PLOTS</a:t>
            </a:r>
            <a:r>
              <a:rPr lang="en-IN" b="1" dirty="0">
                <a:solidFill>
                  <a:srgbClr val="0070C0"/>
                </a:solidFill>
              </a:rPr>
              <a:t> </a:t>
            </a:r>
          </a:p>
        </p:txBody>
      </p:sp>
      <p:pic>
        <p:nvPicPr>
          <p:cNvPr id="12" name="Picture 11">
            <a:extLst>
              <a:ext uri="{FF2B5EF4-FFF2-40B4-BE49-F238E27FC236}">
                <a16:creationId xmlns:a16="http://schemas.microsoft.com/office/drawing/2014/main" id="{E11D71BA-8DF7-B61D-15B7-941A8912C7B8}"/>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04546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328DF-08D7-52D1-4A54-4DEBEED273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1" y="763583"/>
            <a:ext cx="4769224"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2812B111-F2D7-7434-4351-31CAEA69AFCF}"/>
              </a:ext>
            </a:extLst>
          </p:cNvPr>
          <p:cNvPicPr>
            <a:picLocks noChangeAspect="1"/>
          </p:cNvPicPr>
          <p:nvPr/>
        </p:nvPicPr>
        <p:blipFill rotWithShape="1">
          <a:blip r:embed="rId5">
            <a:extLst>
              <a:ext uri="{28A0092B-C50C-407E-A947-70E740481C1C}">
                <a14:useLocalDpi xmlns:a14="http://schemas.microsoft.com/office/drawing/2010/main" val="0"/>
              </a:ext>
            </a:extLst>
          </a:blip>
          <a:srcRect l="-1" t="22088" r="27136" b="700"/>
          <a:stretch/>
        </p:blipFill>
        <p:spPr>
          <a:xfrm>
            <a:off x="161390" y="1853428"/>
            <a:ext cx="5425069" cy="3215924"/>
          </a:xfrm>
          <a:prstGeom prst="rect">
            <a:avLst/>
          </a:prstGeom>
          <a:ln>
            <a:solidFill>
              <a:schemeClr val="tx1"/>
            </a:solidFill>
          </a:ln>
        </p:spPr>
      </p:pic>
      <p:pic>
        <p:nvPicPr>
          <p:cNvPr id="6" name="Picture 5">
            <a:extLst>
              <a:ext uri="{FF2B5EF4-FFF2-40B4-BE49-F238E27FC236}">
                <a16:creationId xmlns:a16="http://schemas.microsoft.com/office/drawing/2014/main" id="{8DE716E1-9A7B-ED08-B105-98ED4995A570}"/>
              </a:ext>
            </a:extLst>
          </p:cNvPr>
          <p:cNvPicPr>
            <a:picLocks noChangeAspect="1"/>
          </p:cNvPicPr>
          <p:nvPr/>
        </p:nvPicPr>
        <p:blipFill rotWithShape="1">
          <a:blip r:embed="rId6">
            <a:extLst>
              <a:ext uri="{28A0092B-C50C-407E-A947-70E740481C1C}">
                <a14:useLocalDpi xmlns:a14="http://schemas.microsoft.com/office/drawing/2010/main" val="0"/>
              </a:ext>
            </a:extLst>
          </a:blip>
          <a:srcRect t="21765" r="27312"/>
          <a:stretch/>
        </p:blipFill>
        <p:spPr>
          <a:xfrm>
            <a:off x="6096000" y="1853428"/>
            <a:ext cx="5495339" cy="3215924"/>
          </a:xfrm>
          <a:prstGeom prst="rect">
            <a:avLst/>
          </a:prstGeom>
          <a:ln>
            <a:solidFill>
              <a:schemeClr val="tx1"/>
            </a:solidFill>
          </a:ln>
        </p:spPr>
      </p:pic>
      <p:sp>
        <p:nvSpPr>
          <p:cNvPr id="9" name="TextBox 8">
            <a:extLst>
              <a:ext uri="{FF2B5EF4-FFF2-40B4-BE49-F238E27FC236}">
                <a16:creationId xmlns:a16="http://schemas.microsoft.com/office/drawing/2014/main" id="{07F7044D-E11A-D6DB-EAA2-179DAA472F5B}"/>
              </a:ext>
            </a:extLst>
          </p:cNvPr>
          <p:cNvSpPr txBox="1"/>
          <p:nvPr/>
        </p:nvSpPr>
        <p:spPr>
          <a:xfrm>
            <a:off x="6095999" y="5824936"/>
            <a:ext cx="5495339"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 YELLOW</a:t>
            </a:r>
          </a:p>
        </p:txBody>
      </p:sp>
      <p:sp>
        <p:nvSpPr>
          <p:cNvPr id="11" name="TextBox 10">
            <a:extLst>
              <a:ext uri="{FF2B5EF4-FFF2-40B4-BE49-F238E27FC236}">
                <a16:creationId xmlns:a16="http://schemas.microsoft.com/office/drawing/2014/main" id="{D6E20F50-54E1-F2DE-DE5A-FB8CC7EE6C5C}"/>
              </a:ext>
            </a:extLst>
          </p:cNvPr>
          <p:cNvSpPr txBox="1"/>
          <p:nvPr/>
        </p:nvSpPr>
        <p:spPr>
          <a:xfrm>
            <a:off x="6096000" y="5262478"/>
            <a:ext cx="4688541"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BLUE</a:t>
            </a:r>
          </a:p>
        </p:txBody>
      </p:sp>
      <p:sp>
        <p:nvSpPr>
          <p:cNvPr id="13" name="TextBox 12">
            <a:extLst>
              <a:ext uri="{FF2B5EF4-FFF2-40B4-BE49-F238E27FC236}">
                <a16:creationId xmlns:a16="http://schemas.microsoft.com/office/drawing/2014/main" id="{B3DC935F-3CA7-1D26-916B-20439EA7C459}"/>
              </a:ext>
            </a:extLst>
          </p:cNvPr>
          <p:cNvSpPr txBox="1"/>
          <p:nvPr/>
        </p:nvSpPr>
        <p:spPr>
          <a:xfrm>
            <a:off x="161390" y="5824936"/>
            <a:ext cx="4688541"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ORANGE</a:t>
            </a:r>
          </a:p>
        </p:txBody>
      </p:sp>
      <p:sp>
        <p:nvSpPr>
          <p:cNvPr id="15" name="TextBox 14">
            <a:extLst>
              <a:ext uri="{FF2B5EF4-FFF2-40B4-BE49-F238E27FC236}">
                <a16:creationId xmlns:a16="http://schemas.microsoft.com/office/drawing/2014/main" id="{E57D183F-752B-2694-3174-D5BA1B6C132A}"/>
              </a:ext>
            </a:extLst>
          </p:cNvPr>
          <p:cNvSpPr txBox="1"/>
          <p:nvPr/>
        </p:nvSpPr>
        <p:spPr>
          <a:xfrm>
            <a:off x="161390" y="5262478"/>
            <a:ext cx="4769224"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BLACK</a:t>
            </a:r>
          </a:p>
        </p:txBody>
      </p:sp>
      <p:sp>
        <p:nvSpPr>
          <p:cNvPr id="17" name="TextBox 16">
            <a:extLst>
              <a:ext uri="{FF2B5EF4-FFF2-40B4-BE49-F238E27FC236}">
                <a16:creationId xmlns:a16="http://schemas.microsoft.com/office/drawing/2014/main" id="{F20704C7-49DD-BCA8-598D-954CDC2BA4CA}"/>
              </a:ext>
            </a:extLst>
          </p:cNvPr>
          <p:cNvSpPr txBox="1"/>
          <p:nvPr/>
        </p:nvSpPr>
        <p:spPr>
          <a:xfrm>
            <a:off x="5995507" y="1342243"/>
            <a:ext cx="5271247" cy="369332"/>
          </a:xfrm>
          <a:prstGeom prst="rect">
            <a:avLst/>
          </a:prstGeom>
          <a:noFill/>
        </p:spPr>
        <p:txBody>
          <a:bodyPr wrap="square">
            <a:spAutoFit/>
          </a:bodyPr>
          <a:lstStyle/>
          <a:p>
            <a:r>
              <a:rPr lang="en-IN" b="1" dirty="0">
                <a:solidFill>
                  <a:schemeClr val="accent3">
                    <a:lumMod val="50000"/>
                  </a:schemeClr>
                </a:solidFill>
              </a:rPr>
              <a:t>HISTOGRAM</a:t>
            </a:r>
            <a:r>
              <a:rPr lang="en-IN" b="1" dirty="0">
                <a:solidFill>
                  <a:srgbClr val="C00000"/>
                </a:solidFill>
              </a:rPr>
              <a:t> </a:t>
            </a:r>
            <a:r>
              <a:rPr lang="en-IN" b="1" dirty="0">
                <a:solidFill>
                  <a:schemeClr val="accent3">
                    <a:lumMod val="50000"/>
                  </a:schemeClr>
                </a:solidFill>
              </a:rPr>
              <a:t>PLOT FOR MANAGEMENT_RISK</a:t>
            </a:r>
          </a:p>
        </p:txBody>
      </p:sp>
      <p:sp>
        <p:nvSpPr>
          <p:cNvPr id="19" name="TextBox 18">
            <a:extLst>
              <a:ext uri="{FF2B5EF4-FFF2-40B4-BE49-F238E27FC236}">
                <a16:creationId xmlns:a16="http://schemas.microsoft.com/office/drawing/2014/main" id="{069500CF-BAE5-8E36-ABA1-F6DDC2C10142}"/>
              </a:ext>
            </a:extLst>
          </p:cNvPr>
          <p:cNvSpPr txBox="1"/>
          <p:nvPr/>
        </p:nvSpPr>
        <p:spPr>
          <a:xfrm>
            <a:off x="161391" y="1312098"/>
            <a:ext cx="4975412" cy="369332"/>
          </a:xfrm>
          <a:prstGeom prst="rect">
            <a:avLst/>
          </a:prstGeom>
          <a:noFill/>
        </p:spPr>
        <p:txBody>
          <a:bodyPr wrap="square">
            <a:spAutoFit/>
          </a:bodyPr>
          <a:lstStyle/>
          <a:p>
            <a:r>
              <a:rPr lang="en-IN" b="1" dirty="0">
                <a:solidFill>
                  <a:schemeClr val="accent3">
                    <a:lumMod val="50000"/>
                  </a:schemeClr>
                </a:solidFill>
              </a:rPr>
              <a:t>HISTOGRAM PLOT FOR INDUSTRIAL_RISK</a:t>
            </a:r>
          </a:p>
        </p:txBody>
      </p:sp>
      <p:pic>
        <p:nvPicPr>
          <p:cNvPr id="12" name="Picture 11">
            <a:extLst>
              <a:ext uri="{FF2B5EF4-FFF2-40B4-BE49-F238E27FC236}">
                <a16:creationId xmlns:a16="http://schemas.microsoft.com/office/drawing/2014/main" id="{822AA92E-277A-E930-DEF9-A4C39137B424}"/>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4422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FB83B6-ECC3-F958-D873-3A5190D83A5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5728422"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C2AEC4C7-E192-CB65-C487-FB3FD69A862A}"/>
              </a:ext>
            </a:extLst>
          </p:cNvPr>
          <p:cNvPicPr>
            <a:picLocks noChangeAspect="1"/>
          </p:cNvPicPr>
          <p:nvPr/>
        </p:nvPicPr>
        <p:blipFill rotWithShape="1">
          <a:blip r:embed="rId5">
            <a:extLst>
              <a:ext uri="{28A0092B-C50C-407E-A947-70E740481C1C}">
                <a14:useLocalDpi xmlns:a14="http://schemas.microsoft.com/office/drawing/2010/main" val="0"/>
              </a:ext>
            </a:extLst>
          </a:blip>
          <a:srcRect t="22881" r="29563"/>
          <a:stretch/>
        </p:blipFill>
        <p:spPr>
          <a:xfrm>
            <a:off x="161390" y="1963913"/>
            <a:ext cx="5405691" cy="3011500"/>
          </a:xfrm>
          <a:prstGeom prst="rect">
            <a:avLst/>
          </a:prstGeom>
          <a:ln>
            <a:solidFill>
              <a:schemeClr val="tx1"/>
            </a:solidFill>
          </a:ln>
        </p:spPr>
      </p:pic>
      <p:pic>
        <p:nvPicPr>
          <p:cNvPr id="6" name="Picture 5">
            <a:extLst>
              <a:ext uri="{FF2B5EF4-FFF2-40B4-BE49-F238E27FC236}">
                <a16:creationId xmlns:a16="http://schemas.microsoft.com/office/drawing/2014/main" id="{A29E66CC-D397-13C1-F83A-FE9B6FD2E904}"/>
              </a:ext>
            </a:extLst>
          </p:cNvPr>
          <p:cNvPicPr>
            <a:picLocks noChangeAspect="1"/>
          </p:cNvPicPr>
          <p:nvPr/>
        </p:nvPicPr>
        <p:blipFill rotWithShape="1">
          <a:blip r:embed="rId6">
            <a:extLst>
              <a:ext uri="{28A0092B-C50C-407E-A947-70E740481C1C}">
                <a14:useLocalDpi xmlns:a14="http://schemas.microsoft.com/office/drawing/2010/main" val="0"/>
              </a:ext>
            </a:extLst>
          </a:blip>
          <a:srcRect t="23698" r="24167"/>
          <a:stretch/>
        </p:blipFill>
        <p:spPr>
          <a:xfrm>
            <a:off x="6096000" y="1963912"/>
            <a:ext cx="5504328" cy="3011501"/>
          </a:xfrm>
          <a:prstGeom prst="rect">
            <a:avLst/>
          </a:prstGeom>
          <a:ln>
            <a:solidFill>
              <a:schemeClr val="tx1"/>
            </a:solidFill>
          </a:ln>
        </p:spPr>
      </p:pic>
      <p:sp>
        <p:nvSpPr>
          <p:cNvPr id="8" name="TextBox 7">
            <a:extLst>
              <a:ext uri="{FF2B5EF4-FFF2-40B4-BE49-F238E27FC236}">
                <a16:creationId xmlns:a16="http://schemas.microsoft.com/office/drawing/2014/main" id="{5B8B20F3-BDB1-D6DF-0712-E2BAFD06C49A}"/>
              </a:ext>
            </a:extLst>
          </p:cNvPr>
          <p:cNvSpPr txBox="1"/>
          <p:nvPr/>
        </p:nvSpPr>
        <p:spPr>
          <a:xfrm>
            <a:off x="6096000" y="5106034"/>
            <a:ext cx="5396753"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PINK</a:t>
            </a:r>
          </a:p>
        </p:txBody>
      </p:sp>
      <p:sp>
        <p:nvSpPr>
          <p:cNvPr id="10" name="TextBox 9">
            <a:extLst>
              <a:ext uri="{FF2B5EF4-FFF2-40B4-BE49-F238E27FC236}">
                <a16:creationId xmlns:a16="http://schemas.microsoft.com/office/drawing/2014/main" id="{7BB07936-8690-9FA3-BEEC-E531EA27AD9B}"/>
              </a:ext>
            </a:extLst>
          </p:cNvPr>
          <p:cNvSpPr txBox="1"/>
          <p:nvPr/>
        </p:nvSpPr>
        <p:spPr>
          <a:xfrm>
            <a:off x="161390" y="5649031"/>
            <a:ext cx="5074024"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RED</a:t>
            </a:r>
          </a:p>
        </p:txBody>
      </p:sp>
      <p:sp>
        <p:nvSpPr>
          <p:cNvPr id="12" name="TextBox 11">
            <a:extLst>
              <a:ext uri="{FF2B5EF4-FFF2-40B4-BE49-F238E27FC236}">
                <a16:creationId xmlns:a16="http://schemas.microsoft.com/office/drawing/2014/main" id="{46FA9FF2-B7C8-7ABB-5B46-AB033273BB08}"/>
              </a:ext>
            </a:extLst>
          </p:cNvPr>
          <p:cNvSpPr txBox="1"/>
          <p:nvPr/>
        </p:nvSpPr>
        <p:spPr>
          <a:xfrm>
            <a:off x="161390" y="5127556"/>
            <a:ext cx="5298116"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GREEN </a:t>
            </a:r>
            <a:endParaRPr lang="en-IN" dirty="0"/>
          </a:p>
        </p:txBody>
      </p:sp>
      <p:sp>
        <p:nvSpPr>
          <p:cNvPr id="13" name="TextBox 12">
            <a:extLst>
              <a:ext uri="{FF2B5EF4-FFF2-40B4-BE49-F238E27FC236}">
                <a16:creationId xmlns:a16="http://schemas.microsoft.com/office/drawing/2014/main" id="{58D5EBCB-43AA-0D6C-1094-FED3F38AB7A3}"/>
              </a:ext>
            </a:extLst>
          </p:cNvPr>
          <p:cNvSpPr txBox="1"/>
          <p:nvPr/>
        </p:nvSpPr>
        <p:spPr>
          <a:xfrm>
            <a:off x="6096000" y="5605987"/>
            <a:ext cx="5074024"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YELLOW</a:t>
            </a:r>
          </a:p>
        </p:txBody>
      </p:sp>
      <p:sp>
        <p:nvSpPr>
          <p:cNvPr id="15" name="TextBox 14">
            <a:extLst>
              <a:ext uri="{FF2B5EF4-FFF2-40B4-BE49-F238E27FC236}">
                <a16:creationId xmlns:a16="http://schemas.microsoft.com/office/drawing/2014/main" id="{8B4D54F1-357E-CC16-1BC2-CCC2F933C091}"/>
              </a:ext>
            </a:extLst>
          </p:cNvPr>
          <p:cNvSpPr txBox="1"/>
          <p:nvPr/>
        </p:nvSpPr>
        <p:spPr>
          <a:xfrm>
            <a:off x="6024282" y="1344604"/>
            <a:ext cx="6096000" cy="369332"/>
          </a:xfrm>
          <a:prstGeom prst="rect">
            <a:avLst/>
          </a:prstGeom>
          <a:noFill/>
        </p:spPr>
        <p:txBody>
          <a:bodyPr wrap="square">
            <a:spAutoFit/>
          </a:bodyPr>
          <a:lstStyle/>
          <a:p>
            <a:r>
              <a:rPr lang="en-IN" b="1" dirty="0">
                <a:solidFill>
                  <a:schemeClr val="accent3">
                    <a:lumMod val="50000"/>
                  </a:schemeClr>
                </a:solidFill>
              </a:rPr>
              <a:t>HISTOGRAM PLOT FOR CREDIBILITY                </a:t>
            </a:r>
          </a:p>
        </p:txBody>
      </p:sp>
      <p:sp>
        <p:nvSpPr>
          <p:cNvPr id="17" name="TextBox 16">
            <a:extLst>
              <a:ext uri="{FF2B5EF4-FFF2-40B4-BE49-F238E27FC236}">
                <a16:creationId xmlns:a16="http://schemas.microsoft.com/office/drawing/2014/main" id="{E45FB20F-62A7-DB36-A415-7A38BD366C67}"/>
              </a:ext>
            </a:extLst>
          </p:cNvPr>
          <p:cNvSpPr txBox="1"/>
          <p:nvPr/>
        </p:nvSpPr>
        <p:spPr>
          <a:xfrm>
            <a:off x="161390" y="1361112"/>
            <a:ext cx="5862892" cy="369332"/>
          </a:xfrm>
          <a:prstGeom prst="rect">
            <a:avLst/>
          </a:prstGeom>
          <a:noFill/>
        </p:spPr>
        <p:txBody>
          <a:bodyPr wrap="square">
            <a:spAutoFit/>
          </a:bodyPr>
          <a:lstStyle/>
          <a:p>
            <a:r>
              <a:rPr lang="en-IN" b="1" dirty="0">
                <a:solidFill>
                  <a:schemeClr val="accent3">
                    <a:lumMod val="50000"/>
                  </a:schemeClr>
                </a:solidFill>
              </a:rPr>
              <a:t>HISTOGRAM PLOT FOR FINANCIAL_FLEXIBILITY</a:t>
            </a:r>
          </a:p>
        </p:txBody>
      </p:sp>
      <p:pic>
        <p:nvPicPr>
          <p:cNvPr id="18" name="Picture 17">
            <a:extLst>
              <a:ext uri="{FF2B5EF4-FFF2-40B4-BE49-F238E27FC236}">
                <a16:creationId xmlns:a16="http://schemas.microsoft.com/office/drawing/2014/main" id="{B53FB905-D278-EDBA-451A-418388C04E25}"/>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8447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A884F-B1BE-7364-E400-C21F7D7562E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89" y="763583"/>
            <a:ext cx="6346987"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886F620B-55B7-BE74-A8A1-A7BB8831CAAA}"/>
              </a:ext>
            </a:extLst>
          </p:cNvPr>
          <p:cNvPicPr>
            <a:picLocks noChangeAspect="1"/>
          </p:cNvPicPr>
          <p:nvPr/>
        </p:nvPicPr>
        <p:blipFill rotWithShape="1">
          <a:blip r:embed="rId5">
            <a:extLst>
              <a:ext uri="{28A0092B-C50C-407E-A947-70E740481C1C}">
                <a14:useLocalDpi xmlns:a14="http://schemas.microsoft.com/office/drawing/2010/main" val="0"/>
              </a:ext>
            </a:extLst>
          </a:blip>
          <a:srcRect t="21532" r="26279"/>
          <a:stretch/>
        </p:blipFill>
        <p:spPr>
          <a:xfrm>
            <a:off x="260001" y="1963911"/>
            <a:ext cx="5033683" cy="2930177"/>
          </a:xfrm>
          <a:prstGeom prst="rect">
            <a:avLst/>
          </a:prstGeom>
          <a:ln>
            <a:solidFill>
              <a:schemeClr val="tx1"/>
            </a:solidFill>
          </a:ln>
        </p:spPr>
      </p:pic>
      <p:pic>
        <p:nvPicPr>
          <p:cNvPr id="6" name="Picture 5">
            <a:extLst>
              <a:ext uri="{FF2B5EF4-FFF2-40B4-BE49-F238E27FC236}">
                <a16:creationId xmlns:a16="http://schemas.microsoft.com/office/drawing/2014/main" id="{ADD22626-9C38-61BC-65A7-85A94E5DD6D0}"/>
              </a:ext>
            </a:extLst>
          </p:cNvPr>
          <p:cNvPicPr>
            <a:picLocks noChangeAspect="1"/>
          </p:cNvPicPr>
          <p:nvPr/>
        </p:nvPicPr>
        <p:blipFill rotWithShape="1">
          <a:blip r:embed="rId6">
            <a:extLst>
              <a:ext uri="{28A0092B-C50C-407E-A947-70E740481C1C}">
                <a14:useLocalDpi xmlns:a14="http://schemas.microsoft.com/office/drawing/2010/main" val="0"/>
              </a:ext>
            </a:extLst>
          </a:blip>
          <a:srcRect t="21086" r="28334" b="2410"/>
          <a:stretch/>
        </p:blipFill>
        <p:spPr>
          <a:xfrm>
            <a:off x="6010834" y="1963910"/>
            <a:ext cx="5033683" cy="2930177"/>
          </a:xfrm>
          <a:prstGeom prst="rect">
            <a:avLst/>
          </a:prstGeom>
          <a:ln>
            <a:solidFill>
              <a:schemeClr val="tx1"/>
            </a:solidFill>
          </a:ln>
        </p:spPr>
      </p:pic>
      <p:sp>
        <p:nvSpPr>
          <p:cNvPr id="9" name="TextBox 8">
            <a:extLst>
              <a:ext uri="{FF2B5EF4-FFF2-40B4-BE49-F238E27FC236}">
                <a16:creationId xmlns:a16="http://schemas.microsoft.com/office/drawing/2014/main" id="{FBC02F37-3580-E40A-540C-85CE984C7F62}"/>
              </a:ext>
            </a:extLst>
          </p:cNvPr>
          <p:cNvSpPr txBox="1"/>
          <p:nvPr/>
        </p:nvSpPr>
        <p:spPr>
          <a:xfrm>
            <a:off x="5934611" y="5073920"/>
            <a:ext cx="6096000"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YELLOW</a:t>
            </a:r>
          </a:p>
        </p:txBody>
      </p:sp>
      <p:sp>
        <p:nvSpPr>
          <p:cNvPr id="11" name="TextBox 10">
            <a:extLst>
              <a:ext uri="{FF2B5EF4-FFF2-40B4-BE49-F238E27FC236}">
                <a16:creationId xmlns:a16="http://schemas.microsoft.com/office/drawing/2014/main" id="{4EAACE1E-CB18-CD3A-6DBF-9470D57E227B}"/>
              </a:ext>
            </a:extLst>
          </p:cNvPr>
          <p:cNvSpPr txBox="1"/>
          <p:nvPr/>
        </p:nvSpPr>
        <p:spPr>
          <a:xfrm>
            <a:off x="5934611" y="5567124"/>
            <a:ext cx="6096000"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VIOLITE</a:t>
            </a:r>
          </a:p>
        </p:txBody>
      </p:sp>
      <p:sp>
        <p:nvSpPr>
          <p:cNvPr id="13" name="TextBox 12">
            <a:extLst>
              <a:ext uri="{FF2B5EF4-FFF2-40B4-BE49-F238E27FC236}">
                <a16:creationId xmlns:a16="http://schemas.microsoft.com/office/drawing/2014/main" id="{F225BF65-B8B4-08A6-7A61-3350EA1C682A}"/>
              </a:ext>
            </a:extLst>
          </p:cNvPr>
          <p:cNvSpPr txBox="1"/>
          <p:nvPr/>
        </p:nvSpPr>
        <p:spPr>
          <a:xfrm>
            <a:off x="260002" y="5573743"/>
            <a:ext cx="5289152"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BLUE</a:t>
            </a:r>
          </a:p>
        </p:txBody>
      </p:sp>
      <p:sp>
        <p:nvSpPr>
          <p:cNvPr id="15" name="TextBox 14">
            <a:extLst>
              <a:ext uri="{FF2B5EF4-FFF2-40B4-BE49-F238E27FC236}">
                <a16:creationId xmlns:a16="http://schemas.microsoft.com/office/drawing/2014/main" id="{AE3413CE-61C5-7E3C-7D11-A09C71EB39B2}"/>
              </a:ext>
            </a:extLst>
          </p:cNvPr>
          <p:cNvSpPr txBox="1"/>
          <p:nvPr/>
        </p:nvSpPr>
        <p:spPr>
          <a:xfrm>
            <a:off x="260001" y="5073920"/>
            <a:ext cx="5217434"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BLACK</a:t>
            </a:r>
          </a:p>
        </p:txBody>
      </p:sp>
      <p:sp>
        <p:nvSpPr>
          <p:cNvPr id="17" name="TextBox 16">
            <a:extLst>
              <a:ext uri="{FF2B5EF4-FFF2-40B4-BE49-F238E27FC236}">
                <a16:creationId xmlns:a16="http://schemas.microsoft.com/office/drawing/2014/main" id="{16631EA1-CBE1-0234-38DC-2F43694E3179}"/>
              </a:ext>
            </a:extLst>
          </p:cNvPr>
          <p:cNvSpPr txBox="1"/>
          <p:nvPr/>
        </p:nvSpPr>
        <p:spPr>
          <a:xfrm>
            <a:off x="5934611" y="1410981"/>
            <a:ext cx="5764330" cy="369332"/>
          </a:xfrm>
          <a:prstGeom prst="rect">
            <a:avLst/>
          </a:prstGeom>
          <a:noFill/>
        </p:spPr>
        <p:txBody>
          <a:bodyPr wrap="square">
            <a:spAutoFit/>
          </a:bodyPr>
          <a:lstStyle/>
          <a:p>
            <a:r>
              <a:rPr lang="en-IN" b="1" dirty="0">
                <a:solidFill>
                  <a:schemeClr val="accent3">
                    <a:lumMod val="50000"/>
                  </a:schemeClr>
                </a:solidFill>
              </a:rPr>
              <a:t>HISTOGRAM PLOT FOR OPERATING_RISK</a:t>
            </a:r>
          </a:p>
        </p:txBody>
      </p:sp>
      <p:sp>
        <p:nvSpPr>
          <p:cNvPr id="19" name="TextBox 18">
            <a:extLst>
              <a:ext uri="{FF2B5EF4-FFF2-40B4-BE49-F238E27FC236}">
                <a16:creationId xmlns:a16="http://schemas.microsoft.com/office/drawing/2014/main" id="{F9672E46-B8DB-4CCA-B117-29D354696B3C}"/>
              </a:ext>
            </a:extLst>
          </p:cNvPr>
          <p:cNvSpPr txBox="1"/>
          <p:nvPr/>
        </p:nvSpPr>
        <p:spPr>
          <a:xfrm>
            <a:off x="161389" y="1410981"/>
            <a:ext cx="6096000" cy="369332"/>
          </a:xfrm>
          <a:prstGeom prst="rect">
            <a:avLst/>
          </a:prstGeom>
          <a:noFill/>
        </p:spPr>
        <p:txBody>
          <a:bodyPr wrap="square">
            <a:spAutoFit/>
          </a:bodyPr>
          <a:lstStyle/>
          <a:p>
            <a:r>
              <a:rPr lang="en-IN" b="1" dirty="0">
                <a:solidFill>
                  <a:schemeClr val="accent3">
                    <a:lumMod val="50000"/>
                  </a:schemeClr>
                </a:solidFill>
              </a:rPr>
              <a:t>HISTOGRAM PLOT FOR  COMPETITIVENESS</a:t>
            </a:r>
          </a:p>
        </p:txBody>
      </p:sp>
      <p:pic>
        <p:nvPicPr>
          <p:cNvPr id="12" name="Picture 11">
            <a:extLst>
              <a:ext uri="{FF2B5EF4-FFF2-40B4-BE49-F238E27FC236}">
                <a16:creationId xmlns:a16="http://schemas.microsoft.com/office/drawing/2014/main" id="{4F57C0D1-3A86-D578-FCE2-F1B643DDC8FB}"/>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342665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B96A7-1BDC-FD95-9A9A-363644D01E7F}"/>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4114775" cy="369332"/>
          </a:xfrm>
          <a:prstGeom prst="rect">
            <a:avLst/>
          </a:prstGeom>
          <a:noFill/>
        </p:spPr>
        <p:txBody>
          <a:bodyPr wrap="square">
            <a:spAutoFit/>
          </a:bodyPr>
          <a:lstStyle/>
          <a:p>
            <a:r>
              <a:rPr lang="en-IN" b="1" dirty="0">
                <a:solidFill>
                  <a:srgbClr val="0070C0"/>
                </a:solidFill>
              </a:rPr>
              <a:t>BASIC EXPLORATRY DATA ANALYSIS</a:t>
            </a:r>
          </a:p>
        </p:txBody>
      </p:sp>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379C737D-C4F9-9DA4-F9E7-C355E60AAB00}"/>
              </a:ext>
            </a:extLst>
          </p:cNvPr>
          <p:cNvPicPr>
            <a:picLocks noChangeAspect="1"/>
          </p:cNvPicPr>
          <p:nvPr/>
        </p:nvPicPr>
        <p:blipFill rotWithShape="1">
          <a:blip r:embed="rId4">
            <a:extLst>
              <a:ext uri="{28A0092B-C50C-407E-A947-70E740481C1C}">
                <a14:useLocalDpi xmlns:a14="http://schemas.microsoft.com/office/drawing/2010/main" val="0"/>
              </a:ext>
            </a:extLst>
          </a:blip>
          <a:srcRect l="-80" t="26874" r="21893" b="1127"/>
          <a:stretch/>
        </p:blipFill>
        <p:spPr>
          <a:xfrm>
            <a:off x="219194" y="1852500"/>
            <a:ext cx="5791639" cy="2124310"/>
          </a:xfrm>
          <a:prstGeom prst="rect">
            <a:avLst/>
          </a:prstGeom>
          <a:ln>
            <a:solidFill>
              <a:schemeClr val="tx1"/>
            </a:solidFill>
          </a:ln>
        </p:spPr>
      </p:pic>
      <p:pic>
        <p:nvPicPr>
          <p:cNvPr id="10" name="Picture 9">
            <a:extLst>
              <a:ext uri="{FF2B5EF4-FFF2-40B4-BE49-F238E27FC236}">
                <a16:creationId xmlns:a16="http://schemas.microsoft.com/office/drawing/2014/main" id="{B5F868EE-BAF6-1941-2078-F8E7C0CE9F69}"/>
              </a:ext>
            </a:extLst>
          </p:cNvPr>
          <p:cNvPicPr>
            <a:picLocks noChangeAspect="1"/>
          </p:cNvPicPr>
          <p:nvPr/>
        </p:nvPicPr>
        <p:blipFill rotWithShape="1">
          <a:blip r:embed="rId5">
            <a:extLst>
              <a:ext uri="{28A0092B-C50C-407E-A947-70E740481C1C}">
                <a14:useLocalDpi xmlns:a14="http://schemas.microsoft.com/office/drawing/2010/main" val="0"/>
              </a:ext>
            </a:extLst>
          </a:blip>
          <a:srcRect t="12685" r="-34"/>
          <a:stretch/>
        </p:blipFill>
        <p:spPr>
          <a:xfrm>
            <a:off x="6096000" y="1852499"/>
            <a:ext cx="5469884" cy="4476960"/>
          </a:xfrm>
          <a:prstGeom prst="rect">
            <a:avLst/>
          </a:prstGeom>
          <a:ln>
            <a:solidFill>
              <a:schemeClr val="tx1"/>
            </a:solidFill>
          </a:ln>
        </p:spPr>
      </p:pic>
      <p:pic>
        <p:nvPicPr>
          <p:cNvPr id="12" name="Picture 11">
            <a:extLst>
              <a:ext uri="{FF2B5EF4-FFF2-40B4-BE49-F238E27FC236}">
                <a16:creationId xmlns:a16="http://schemas.microsoft.com/office/drawing/2014/main" id="{83B30A8E-4051-0E27-158D-8B97AC891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978" y="4165115"/>
            <a:ext cx="4068073" cy="2101591"/>
          </a:xfrm>
          <a:prstGeom prst="rect">
            <a:avLst/>
          </a:prstGeom>
          <a:ln>
            <a:solidFill>
              <a:schemeClr val="tx1"/>
            </a:solidFill>
          </a:ln>
        </p:spPr>
      </p:pic>
      <p:sp>
        <p:nvSpPr>
          <p:cNvPr id="7" name="TextBox 6">
            <a:extLst>
              <a:ext uri="{FF2B5EF4-FFF2-40B4-BE49-F238E27FC236}">
                <a16:creationId xmlns:a16="http://schemas.microsoft.com/office/drawing/2014/main" id="{822B78EA-790D-58CA-C745-5DB96B1C169D}"/>
              </a:ext>
            </a:extLst>
          </p:cNvPr>
          <p:cNvSpPr txBox="1"/>
          <p:nvPr/>
        </p:nvSpPr>
        <p:spPr>
          <a:xfrm>
            <a:off x="6096000" y="1317581"/>
            <a:ext cx="2519082" cy="369332"/>
          </a:xfrm>
          <a:prstGeom prst="rect">
            <a:avLst/>
          </a:prstGeom>
          <a:noFill/>
        </p:spPr>
        <p:txBody>
          <a:bodyPr wrap="square">
            <a:spAutoFit/>
          </a:bodyPr>
          <a:lstStyle/>
          <a:p>
            <a:r>
              <a:rPr lang="en-IN" b="1" dirty="0">
                <a:solidFill>
                  <a:schemeClr val="accent3">
                    <a:lumMod val="50000"/>
                  </a:schemeClr>
                </a:solidFill>
              </a:rPr>
              <a:t>HEATMAP</a:t>
            </a:r>
            <a:endParaRPr lang="en-IN" dirty="0">
              <a:solidFill>
                <a:schemeClr val="accent3">
                  <a:lumMod val="50000"/>
                </a:schemeClr>
              </a:solidFill>
            </a:endParaRPr>
          </a:p>
        </p:txBody>
      </p:sp>
      <p:sp>
        <p:nvSpPr>
          <p:cNvPr id="11" name="TextBox 10">
            <a:extLst>
              <a:ext uri="{FF2B5EF4-FFF2-40B4-BE49-F238E27FC236}">
                <a16:creationId xmlns:a16="http://schemas.microsoft.com/office/drawing/2014/main" id="{F8147DED-E3CA-39BB-8D55-76593CBA3F6B}"/>
              </a:ext>
            </a:extLst>
          </p:cNvPr>
          <p:cNvSpPr txBox="1"/>
          <p:nvPr/>
        </p:nvSpPr>
        <p:spPr>
          <a:xfrm>
            <a:off x="151071" y="1317581"/>
            <a:ext cx="2554941" cy="369332"/>
          </a:xfrm>
          <a:prstGeom prst="rect">
            <a:avLst/>
          </a:prstGeom>
          <a:noFill/>
        </p:spPr>
        <p:txBody>
          <a:bodyPr wrap="square">
            <a:spAutoFit/>
          </a:bodyPr>
          <a:lstStyle/>
          <a:p>
            <a:r>
              <a:rPr lang="en-IN" b="1" dirty="0">
                <a:solidFill>
                  <a:schemeClr val="accent3">
                    <a:lumMod val="50000"/>
                  </a:schemeClr>
                </a:solidFill>
              </a:rPr>
              <a:t>CORELATION</a:t>
            </a:r>
            <a:endParaRPr lang="en-IN" dirty="0">
              <a:solidFill>
                <a:schemeClr val="accent3">
                  <a:lumMod val="50000"/>
                </a:schemeClr>
              </a:solidFill>
            </a:endParaRPr>
          </a:p>
        </p:txBody>
      </p:sp>
      <p:pic>
        <p:nvPicPr>
          <p:cNvPr id="13" name="Picture 12">
            <a:extLst>
              <a:ext uri="{FF2B5EF4-FFF2-40B4-BE49-F238E27FC236}">
                <a16:creationId xmlns:a16="http://schemas.microsoft.com/office/drawing/2014/main" id="{96F32323-C63D-A7AF-29A8-A880F73B3AB1}"/>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08004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B8E3F-1186-609E-8E58-9480653D167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53106" y="-2680894"/>
            <a:ext cx="6885787"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11698890"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0" name="Picture 9">
            <a:extLst>
              <a:ext uri="{FF2B5EF4-FFF2-40B4-BE49-F238E27FC236}">
                <a16:creationId xmlns:a16="http://schemas.microsoft.com/office/drawing/2014/main" id="{3088C4D6-C623-6293-779B-FA42A7E8FDB6}"/>
              </a:ext>
            </a:extLst>
          </p:cNvPr>
          <p:cNvPicPr>
            <a:picLocks noChangeAspect="1"/>
          </p:cNvPicPr>
          <p:nvPr/>
        </p:nvPicPr>
        <p:blipFill rotWithShape="1">
          <a:blip r:embed="rId5">
            <a:extLst>
              <a:ext uri="{28A0092B-C50C-407E-A947-70E740481C1C}">
                <a14:useLocalDpi xmlns:a14="http://schemas.microsoft.com/office/drawing/2010/main" val="0"/>
              </a:ext>
            </a:extLst>
          </a:blip>
          <a:srcRect t="13692"/>
          <a:stretch/>
        </p:blipFill>
        <p:spPr>
          <a:xfrm>
            <a:off x="161390" y="1686913"/>
            <a:ext cx="5145716" cy="2114121"/>
          </a:xfrm>
          <a:prstGeom prst="rect">
            <a:avLst/>
          </a:prstGeom>
        </p:spPr>
      </p:pic>
      <p:pic>
        <p:nvPicPr>
          <p:cNvPr id="12" name="Picture 11">
            <a:extLst>
              <a:ext uri="{FF2B5EF4-FFF2-40B4-BE49-F238E27FC236}">
                <a16:creationId xmlns:a16="http://schemas.microsoft.com/office/drawing/2014/main" id="{5732F209-E401-6D28-4E5F-AA6DC06D0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90" y="3801034"/>
            <a:ext cx="5145716" cy="2761131"/>
          </a:xfrm>
          <a:prstGeom prst="rect">
            <a:avLst/>
          </a:prstGeom>
        </p:spPr>
      </p:pic>
      <p:pic>
        <p:nvPicPr>
          <p:cNvPr id="14" name="Picture 13">
            <a:extLst>
              <a:ext uri="{FF2B5EF4-FFF2-40B4-BE49-F238E27FC236}">
                <a16:creationId xmlns:a16="http://schemas.microsoft.com/office/drawing/2014/main" id="{B3F04343-4A35-98D1-13D1-62BAFB20B562}"/>
              </a:ext>
            </a:extLst>
          </p:cNvPr>
          <p:cNvPicPr>
            <a:picLocks noChangeAspect="1"/>
          </p:cNvPicPr>
          <p:nvPr/>
        </p:nvPicPr>
        <p:blipFill rotWithShape="1">
          <a:blip r:embed="rId7">
            <a:extLst>
              <a:ext uri="{28A0092B-C50C-407E-A947-70E740481C1C}">
                <a14:useLocalDpi xmlns:a14="http://schemas.microsoft.com/office/drawing/2010/main" val="0"/>
              </a:ext>
            </a:extLst>
          </a:blip>
          <a:srcRect l="1231" t="14411" r="1488"/>
          <a:stretch/>
        </p:blipFill>
        <p:spPr>
          <a:xfrm>
            <a:off x="5620870" y="1686913"/>
            <a:ext cx="5483258" cy="2418922"/>
          </a:xfrm>
          <a:prstGeom prst="rect">
            <a:avLst/>
          </a:prstGeom>
        </p:spPr>
      </p:pic>
      <p:pic>
        <p:nvPicPr>
          <p:cNvPr id="16" name="Picture 15">
            <a:extLst>
              <a:ext uri="{FF2B5EF4-FFF2-40B4-BE49-F238E27FC236}">
                <a16:creationId xmlns:a16="http://schemas.microsoft.com/office/drawing/2014/main" id="{B4BD8B07-F468-F3C8-F1AD-0963FFA9B6BA}"/>
              </a:ext>
            </a:extLst>
          </p:cNvPr>
          <p:cNvPicPr>
            <a:picLocks noChangeAspect="1"/>
          </p:cNvPicPr>
          <p:nvPr/>
        </p:nvPicPr>
        <p:blipFill rotWithShape="1">
          <a:blip r:embed="rId8">
            <a:extLst>
              <a:ext uri="{28A0092B-C50C-407E-A947-70E740481C1C}">
                <a14:useLocalDpi xmlns:a14="http://schemas.microsoft.com/office/drawing/2010/main" val="0"/>
              </a:ext>
            </a:extLst>
          </a:blip>
          <a:srcRect t="2875" r="1577" b="1479"/>
          <a:stretch/>
        </p:blipFill>
        <p:spPr>
          <a:xfrm>
            <a:off x="5620870" y="4105835"/>
            <a:ext cx="5483258" cy="2418922"/>
          </a:xfrm>
          <a:prstGeom prst="rect">
            <a:avLst/>
          </a:prstGeom>
        </p:spPr>
      </p:pic>
      <p:pic>
        <p:nvPicPr>
          <p:cNvPr id="20" name="Picture 19">
            <a:extLst>
              <a:ext uri="{FF2B5EF4-FFF2-40B4-BE49-F238E27FC236}">
                <a16:creationId xmlns:a16="http://schemas.microsoft.com/office/drawing/2014/main" id="{249BF3EB-8C3C-7F77-557C-0C16733317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7300" y="1992791"/>
            <a:ext cx="1812243" cy="1180452"/>
          </a:xfrm>
          <a:prstGeom prst="rect">
            <a:avLst/>
          </a:prstGeom>
          <a:ln>
            <a:solidFill>
              <a:schemeClr val="bg2"/>
            </a:solidFill>
          </a:ln>
        </p:spPr>
      </p:pic>
      <p:pic>
        <p:nvPicPr>
          <p:cNvPr id="8" name="Picture 7">
            <a:extLst>
              <a:ext uri="{FF2B5EF4-FFF2-40B4-BE49-F238E27FC236}">
                <a16:creationId xmlns:a16="http://schemas.microsoft.com/office/drawing/2014/main" id="{288F1B16-20B5-92B5-3E9E-73CB90C2D792}"/>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11" name="TextBox 10">
            <a:extLst>
              <a:ext uri="{FF2B5EF4-FFF2-40B4-BE49-F238E27FC236}">
                <a16:creationId xmlns:a16="http://schemas.microsoft.com/office/drawing/2014/main" id="{7A7B75EB-3159-81A6-4320-98464C70E56A}"/>
              </a:ext>
            </a:extLst>
          </p:cNvPr>
          <p:cNvSpPr txBox="1"/>
          <p:nvPr/>
        </p:nvSpPr>
        <p:spPr>
          <a:xfrm>
            <a:off x="5620870" y="1254127"/>
            <a:ext cx="6096000" cy="369332"/>
          </a:xfrm>
          <a:prstGeom prst="rect">
            <a:avLst/>
          </a:prstGeom>
          <a:noFill/>
        </p:spPr>
        <p:txBody>
          <a:bodyPr wrap="square">
            <a:spAutoFit/>
          </a:bodyPr>
          <a:lstStyle/>
          <a:p>
            <a:r>
              <a:rPr lang="en-IN" b="1" dirty="0">
                <a:solidFill>
                  <a:schemeClr val="accent3">
                    <a:lumMod val="50000"/>
                  </a:schemeClr>
                </a:solidFill>
              </a:rPr>
              <a:t>PAIRPLOTS</a:t>
            </a:r>
          </a:p>
        </p:txBody>
      </p:sp>
      <p:sp>
        <p:nvSpPr>
          <p:cNvPr id="15" name="TextBox 14">
            <a:extLst>
              <a:ext uri="{FF2B5EF4-FFF2-40B4-BE49-F238E27FC236}">
                <a16:creationId xmlns:a16="http://schemas.microsoft.com/office/drawing/2014/main" id="{5B850E5E-8DAC-BB51-940C-B543650F9107}"/>
              </a:ext>
            </a:extLst>
          </p:cNvPr>
          <p:cNvSpPr txBox="1"/>
          <p:nvPr/>
        </p:nvSpPr>
        <p:spPr>
          <a:xfrm>
            <a:off x="161390" y="1259508"/>
            <a:ext cx="5065034" cy="369332"/>
          </a:xfrm>
          <a:prstGeom prst="rect">
            <a:avLst/>
          </a:prstGeom>
          <a:noFill/>
        </p:spPr>
        <p:txBody>
          <a:bodyPr wrap="square">
            <a:spAutoFit/>
          </a:bodyPr>
          <a:lstStyle/>
          <a:p>
            <a:r>
              <a:rPr lang="en-IN" b="1" dirty="0">
                <a:solidFill>
                  <a:schemeClr val="accent3">
                    <a:lumMod val="50000"/>
                  </a:schemeClr>
                </a:solidFill>
              </a:rPr>
              <a:t>SCATTER PLOTS </a:t>
            </a:r>
            <a:endParaRPr lang="en-IN" dirty="0">
              <a:solidFill>
                <a:schemeClr val="accent3">
                  <a:lumMod val="50000"/>
                </a:schemeClr>
              </a:solidFill>
            </a:endParaRPr>
          </a:p>
        </p:txBody>
      </p:sp>
    </p:spTree>
    <p:extLst>
      <p:ext uri="{BB962C8B-B14F-4D97-AF65-F5344CB8AC3E}">
        <p14:creationId xmlns:p14="http://schemas.microsoft.com/office/powerpoint/2010/main" val="333653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FFEF7-5C67-BF8E-5A3B-17C872D642F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240583" y="661923"/>
            <a:ext cx="3623205" cy="369332"/>
          </a:xfrm>
          <a:prstGeom prst="rect">
            <a:avLst/>
          </a:prstGeom>
          <a:noFill/>
        </p:spPr>
        <p:txBody>
          <a:bodyPr wrap="square">
            <a:spAutoFit/>
          </a:bodyPr>
          <a:lstStyle/>
          <a:p>
            <a:r>
              <a:rPr lang="en-IN" b="1" dirty="0">
                <a:solidFill>
                  <a:srgbClr val="0070C0"/>
                </a:solidFill>
              </a:rPr>
              <a:t>SPLITING DATA INTO X &amp; Y</a:t>
            </a:r>
          </a:p>
        </p:txBody>
      </p:sp>
      <p:pic>
        <p:nvPicPr>
          <p:cNvPr id="10" name="Picture 9">
            <a:extLst>
              <a:ext uri="{FF2B5EF4-FFF2-40B4-BE49-F238E27FC236}">
                <a16:creationId xmlns:a16="http://schemas.microsoft.com/office/drawing/2014/main" id="{1A6F4233-C2B8-9EA6-504B-7B62432B2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07" y="4590425"/>
            <a:ext cx="4644568" cy="1900022"/>
          </a:xfrm>
          <a:prstGeom prst="rect">
            <a:avLst/>
          </a:prstGeom>
          <a:ln>
            <a:solidFill>
              <a:schemeClr val="tx1"/>
            </a:solidFill>
          </a:ln>
        </p:spPr>
      </p:pic>
      <p:pic>
        <p:nvPicPr>
          <p:cNvPr id="8" name="Picture 7">
            <a:extLst>
              <a:ext uri="{FF2B5EF4-FFF2-40B4-BE49-F238E27FC236}">
                <a16:creationId xmlns:a16="http://schemas.microsoft.com/office/drawing/2014/main" id="{FF4D4DBD-3C90-DA69-4566-72C506DD8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06" y="1120801"/>
            <a:ext cx="4644569" cy="3379012"/>
          </a:xfrm>
          <a:prstGeom prst="rect">
            <a:avLst/>
          </a:prstGeom>
          <a:ln>
            <a:solidFill>
              <a:schemeClr val="tx1"/>
            </a:solidFill>
          </a:ln>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6">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3" name="Picture 12">
            <a:extLst>
              <a:ext uri="{FF2B5EF4-FFF2-40B4-BE49-F238E27FC236}">
                <a16:creationId xmlns:a16="http://schemas.microsoft.com/office/drawing/2014/main" id="{5901575D-C369-2420-EB5F-AFF01DB5EC73}"/>
              </a:ext>
            </a:extLst>
          </p:cNvPr>
          <p:cNvPicPr>
            <a:picLocks noChangeAspect="1"/>
          </p:cNvPicPr>
          <p:nvPr/>
        </p:nvPicPr>
        <p:blipFill rotWithShape="1">
          <a:blip r:embed="rId7">
            <a:extLst>
              <a:ext uri="{28A0092B-C50C-407E-A947-70E740481C1C}">
                <a14:useLocalDpi xmlns:a14="http://schemas.microsoft.com/office/drawing/2010/main" val="0"/>
              </a:ext>
            </a:extLst>
          </a:blip>
          <a:srcRect t="24717" r="574"/>
          <a:stretch/>
        </p:blipFill>
        <p:spPr>
          <a:xfrm>
            <a:off x="5666741" y="3011448"/>
            <a:ext cx="5386733" cy="652629"/>
          </a:xfrm>
          <a:prstGeom prst="rect">
            <a:avLst/>
          </a:prstGeom>
          <a:ln>
            <a:solidFill>
              <a:schemeClr val="tx1"/>
            </a:solidFill>
          </a:ln>
        </p:spPr>
      </p:pic>
      <p:pic>
        <p:nvPicPr>
          <p:cNvPr id="16" name="Picture 15">
            <a:extLst>
              <a:ext uri="{FF2B5EF4-FFF2-40B4-BE49-F238E27FC236}">
                <a16:creationId xmlns:a16="http://schemas.microsoft.com/office/drawing/2014/main" id="{22140AD7-9936-4F15-925B-435261358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07" y="3859427"/>
            <a:ext cx="4478738" cy="2631020"/>
          </a:xfrm>
          <a:prstGeom prst="rect">
            <a:avLst/>
          </a:prstGeom>
          <a:ln>
            <a:solidFill>
              <a:schemeClr val="tx1"/>
            </a:solidFill>
          </a:ln>
        </p:spPr>
      </p:pic>
      <p:sp>
        <p:nvSpPr>
          <p:cNvPr id="7" name="TextBox 6">
            <a:extLst>
              <a:ext uri="{FF2B5EF4-FFF2-40B4-BE49-F238E27FC236}">
                <a16:creationId xmlns:a16="http://schemas.microsoft.com/office/drawing/2014/main" id="{49020C97-E96F-4FA3-A44C-72B109A49937}"/>
              </a:ext>
            </a:extLst>
          </p:cNvPr>
          <p:cNvSpPr txBox="1"/>
          <p:nvPr/>
        </p:nvSpPr>
        <p:spPr>
          <a:xfrm>
            <a:off x="5430730" y="1120801"/>
            <a:ext cx="5836024" cy="369332"/>
          </a:xfrm>
          <a:prstGeom prst="rect">
            <a:avLst/>
          </a:prstGeom>
          <a:noFill/>
        </p:spPr>
        <p:txBody>
          <a:bodyPr wrap="square">
            <a:spAutoFit/>
          </a:bodyPr>
          <a:lstStyle/>
          <a:p>
            <a:r>
              <a:rPr lang="en-IN" b="1" dirty="0">
                <a:solidFill>
                  <a:schemeClr val="tx1">
                    <a:lumMod val="95000"/>
                    <a:lumOff val="5000"/>
                  </a:schemeClr>
                </a:solidFill>
              </a:rPr>
              <a:t>&gt;</a:t>
            </a:r>
            <a:r>
              <a:rPr lang="en-IN" b="1" dirty="0">
                <a:solidFill>
                  <a:schemeClr val="tx1">
                    <a:lumMod val="85000"/>
                    <a:lumOff val="15000"/>
                  </a:schemeClr>
                </a:solidFill>
              </a:rPr>
              <a:t>&gt;</a:t>
            </a:r>
            <a:r>
              <a:rPr lang="en-IN" b="1" dirty="0">
                <a:solidFill>
                  <a:srgbClr val="0070C0"/>
                </a:solidFill>
              </a:rPr>
              <a:t>  </a:t>
            </a:r>
            <a:r>
              <a:rPr lang="en-IN" b="1" dirty="0">
                <a:solidFill>
                  <a:schemeClr val="accent5">
                    <a:lumMod val="50000"/>
                  </a:schemeClr>
                </a:solidFill>
              </a:rPr>
              <a:t>In the enter data set we have 147 duplicated so,</a:t>
            </a:r>
            <a:endParaRPr lang="en-IN" dirty="0"/>
          </a:p>
        </p:txBody>
      </p:sp>
      <p:sp>
        <p:nvSpPr>
          <p:cNvPr id="11" name="TextBox 10">
            <a:extLst>
              <a:ext uri="{FF2B5EF4-FFF2-40B4-BE49-F238E27FC236}">
                <a16:creationId xmlns:a16="http://schemas.microsoft.com/office/drawing/2014/main" id="{F786281A-0EF4-23C6-1968-E3C3E676DDFB}"/>
              </a:ext>
            </a:extLst>
          </p:cNvPr>
          <p:cNvSpPr txBox="1"/>
          <p:nvPr/>
        </p:nvSpPr>
        <p:spPr>
          <a:xfrm>
            <a:off x="5411513" y="1521314"/>
            <a:ext cx="6583253" cy="369332"/>
          </a:xfrm>
          <a:prstGeom prst="rect">
            <a:avLst/>
          </a:prstGeom>
          <a:noFill/>
        </p:spPr>
        <p:txBody>
          <a:bodyPr wrap="square">
            <a:spAutoFit/>
          </a:bodyPr>
          <a:lstStyle/>
          <a:p>
            <a:r>
              <a:rPr lang="en-IN" b="1" dirty="0">
                <a:solidFill>
                  <a:schemeClr val="accent5">
                    <a:lumMod val="50000"/>
                  </a:schemeClr>
                </a:solidFill>
              </a:rPr>
              <a:t>&gt;&gt;  We are going to drop those duplicates after dropping</a:t>
            </a:r>
          </a:p>
        </p:txBody>
      </p:sp>
      <p:sp>
        <p:nvSpPr>
          <p:cNvPr id="14" name="TextBox 13">
            <a:extLst>
              <a:ext uri="{FF2B5EF4-FFF2-40B4-BE49-F238E27FC236}">
                <a16:creationId xmlns:a16="http://schemas.microsoft.com/office/drawing/2014/main" id="{9BFD29DA-2CA2-0CF9-B6FF-EE10F19A03D2}"/>
              </a:ext>
            </a:extLst>
          </p:cNvPr>
          <p:cNvSpPr txBox="1"/>
          <p:nvPr/>
        </p:nvSpPr>
        <p:spPr>
          <a:xfrm>
            <a:off x="5430730" y="2403766"/>
            <a:ext cx="5836024" cy="369332"/>
          </a:xfrm>
          <a:prstGeom prst="rect">
            <a:avLst/>
          </a:prstGeom>
          <a:noFill/>
        </p:spPr>
        <p:txBody>
          <a:bodyPr wrap="square">
            <a:spAutoFit/>
          </a:bodyPr>
          <a:lstStyle/>
          <a:p>
            <a:r>
              <a:rPr lang="en-IN" b="1" dirty="0">
                <a:solidFill>
                  <a:schemeClr val="tx1">
                    <a:lumMod val="95000"/>
                    <a:lumOff val="5000"/>
                  </a:schemeClr>
                </a:solidFill>
              </a:rPr>
              <a:t>&gt;&gt;  </a:t>
            </a:r>
            <a:r>
              <a:rPr lang="en-IN" b="1" dirty="0">
                <a:solidFill>
                  <a:schemeClr val="tx1">
                    <a:lumMod val="95000"/>
                    <a:lumOff val="5000"/>
                  </a:schemeClr>
                </a:solidFill>
                <a:highlight>
                  <a:srgbClr val="FFFF00"/>
                </a:highlight>
              </a:rPr>
              <a:t>class_as:-</a:t>
            </a:r>
            <a:r>
              <a:rPr lang="en-IN" b="1" dirty="0">
                <a:solidFill>
                  <a:schemeClr val="tx1">
                    <a:lumMod val="95000"/>
                    <a:lumOff val="5000"/>
                  </a:schemeClr>
                </a:solidFill>
              </a:rPr>
              <a:t> </a:t>
            </a:r>
            <a:r>
              <a:rPr lang="en-IN" b="1" dirty="0">
                <a:solidFill>
                  <a:schemeClr val="tx1">
                    <a:lumMod val="85000"/>
                    <a:lumOff val="15000"/>
                  </a:schemeClr>
                </a:solidFill>
                <a:highlight>
                  <a:srgbClr val="C0C0C0"/>
                </a:highlight>
              </a:rPr>
              <a:t>bankruptcy</a:t>
            </a:r>
            <a:r>
              <a:rPr lang="en-IN" b="1" dirty="0">
                <a:solidFill>
                  <a:schemeClr val="tx1">
                    <a:lumMod val="95000"/>
                    <a:lumOff val="5000"/>
                  </a:schemeClr>
                </a:solidFill>
                <a:highlight>
                  <a:srgbClr val="C0C0C0"/>
                </a:highlight>
              </a:rPr>
              <a:t> = 0 </a:t>
            </a:r>
            <a:r>
              <a:rPr lang="en-IN" b="1" dirty="0">
                <a:solidFill>
                  <a:schemeClr val="tx1">
                    <a:lumMod val="95000"/>
                    <a:lumOff val="5000"/>
                  </a:schemeClr>
                </a:solidFill>
              </a:rPr>
              <a:t>,</a:t>
            </a:r>
            <a:r>
              <a:rPr lang="en-IN" b="1" dirty="0">
                <a:solidFill>
                  <a:schemeClr val="tx1">
                    <a:lumMod val="85000"/>
                    <a:lumOff val="15000"/>
                  </a:schemeClr>
                </a:solidFill>
                <a:highlight>
                  <a:srgbClr val="C0C0C0"/>
                </a:highlight>
              </a:rPr>
              <a:t>non-bankruptcy</a:t>
            </a:r>
            <a:r>
              <a:rPr lang="en-IN" b="1" dirty="0">
                <a:solidFill>
                  <a:schemeClr val="tx1">
                    <a:lumMod val="95000"/>
                    <a:lumOff val="5000"/>
                  </a:schemeClr>
                </a:solidFill>
                <a:highlight>
                  <a:srgbClr val="C0C0C0"/>
                </a:highlight>
              </a:rPr>
              <a:t> = 1</a:t>
            </a:r>
            <a:r>
              <a:rPr lang="en-IN" b="1" dirty="0">
                <a:solidFill>
                  <a:schemeClr val="tx1">
                    <a:lumMod val="85000"/>
                    <a:lumOff val="15000"/>
                  </a:schemeClr>
                </a:solidFill>
              </a:rPr>
              <a:t>	</a:t>
            </a:r>
          </a:p>
        </p:txBody>
      </p:sp>
      <p:sp>
        <p:nvSpPr>
          <p:cNvPr id="17" name="TextBox 16">
            <a:extLst>
              <a:ext uri="{FF2B5EF4-FFF2-40B4-BE49-F238E27FC236}">
                <a16:creationId xmlns:a16="http://schemas.microsoft.com/office/drawing/2014/main" id="{B7989FF4-7E0B-170C-51B4-F0CD027628C0}"/>
              </a:ext>
            </a:extLst>
          </p:cNvPr>
          <p:cNvSpPr txBox="1"/>
          <p:nvPr/>
        </p:nvSpPr>
        <p:spPr>
          <a:xfrm>
            <a:off x="6417461" y="664143"/>
            <a:ext cx="3821505" cy="369332"/>
          </a:xfrm>
          <a:prstGeom prst="rect">
            <a:avLst/>
          </a:prstGeom>
          <a:noFill/>
        </p:spPr>
        <p:txBody>
          <a:bodyPr wrap="square">
            <a:spAutoFit/>
          </a:bodyPr>
          <a:lstStyle/>
          <a:p>
            <a:r>
              <a:rPr lang="en-IN" b="1" dirty="0">
                <a:solidFill>
                  <a:srgbClr val="0070C0"/>
                </a:solidFill>
              </a:rPr>
              <a:t>CHECKING FOR DUPLICATRES </a:t>
            </a:r>
          </a:p>
        </p:txBody>
      </p:sp>
      <p:cxnSp>
        <p:nvCxnSpPr>
          <p:cNvPr id="19" name="Straight Connector 18">
            <a:extLst>
              <a:ext uri="{FF2B5EF4-FFF2-40B4-BE49-F238E27FC236}">
                <a16:creationId xmlns:a16="http://schemas.microsoft.com/office/drawing/2014/main" id="{46C658CA-132F-1586-E151-8A80EA0B1BE3}"/>
              </a:ext>
            </a:extLst>
          </p:cNvPr>
          <p:cNvCxnSpPr>
            <a:cxnSpLocks/>
          </p:cNvCxnSpPr>
          <p:nvPr/>
        </p:nvCxnSpPr>
        <p:spPr>
          <a:xfrm>
            <a:off x="5351929" y="846589"/>
            <a:ext cx="0" cy="5643858"/>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71B459F-889C-5385-D669-06BD4C5CB1F9}"/>
              </a:ext>
            </a:extLst>
          </p:cNvPr>
          <p:cNvSpPr txBox="1"/>
          <p:nvPr/>
        </p:nvSpPr>
        <p:spPr>
          <a:xfrm>
            <a:off x="5719484" y="1944812"/>
            <a:ext cx="6096000" cy="369332"/>
          </a:xfrm>
          <a:prstGeom prst="rect">
            <a:avLst/>
          </a:prstGeom>
          <a:noFill/>
        </p:spPr>
        <p:txBody>
          <a:bodyPr wrap="square">
            <a:spAutoFit/>
          </a:bodyPr>
          <a:lstStyle/>
          <a:p>
            <a:r>
              <a:rPr lang="en-IN" b="1" dirty="0">
                <a:solidFill>
                  <a:schemeClr val="accent5">
                    <a:lumMod val="50000"/>
                  </a:schemeClr>
                </a:solidFill>
              </a:rPr>
              <a:t> we can see hear</a:t>
            </a:r>
          </a:p>
        </p:txBody>
      </p:sp>
      <p:pic>
        <p:nvPicPr>
          <p:cNvPr id="15" name="Picture 14">
            <a:extLst>
              <a:ext uri="{FF2B5EF4-FFF2-40B4-BE49-F238E27FC236}">
                <a16:creationId xmlns:a16="http://schemas.microsoft.com/office/drawing/2014/main" id="{8CCC9D25-E691-F564-6570-9D3494C3B301}"/>
              </a:ext>
            </a:extLst>
          </p:cNvPr>
          <p:cNvPicPr>
            <a:picLocks noChangeAspect="1"/>
          </p:cNvPicPr>
          <p:nvPr/>
        </p:nvPicPr>
        <p:blipFill rotWithShape="1">
          <a:blip r:embed="rId9">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5184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B4D33-9E5A-94FD-A588-D9848F1002CC}"/>
              </a:ext>
            </a:extLst>
          </p:cNvPr>
          <p:cNvPicPr>
            <a:picLocks noChangeAspect="1"/>
          </p:cNvPicPr>
          <p:nvPr/>
        </p:nvPicPr>
        <p:blipFill>
          <a:blip r:embed="rId2"/>
          <a:stretch>
            <a:fillRect/>
          </a:stretch>
        </p:blipFill>
        <p:spPr>
          <a:xfrm>
            <a:off x="0" y="0"/>
            <a:ext cx="12192000" cy="6857999"/>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8" name="TextBox 7">
            <a:extLst>
              <a:ext uri="{FF2B5EF4-FFF2-40B4-BE49-F238E27FC236}">
                <a16:creationId xmlns:a16="http://schemas.microsoft.com/office/drawing/2014/main" id="{B4E5A5C8-CB95-C14C-6BFB-1B7BDAB52CF1}"/>
              </a:ext>
            </a:extLst>
          </p:cNvPr>
          <p:cNvSpPr txBox="1"/>
          <p:nvPr/>
        </p:nvSpPr>
        <p:spPr>
          <a:xfrm>
            <a:off x="161390" y="4233073"/>
            <a:ext cx="12030610" cy="646331"/>
          </a:xfrm>
          <a:prstGeom prst="rect">
            <a:avLst/>
          </a:prstGeom>
          <a:noFill/>
        </p:spPr>
        <p:txBody>
          <a:bodyPr wrap="square">
            <a:spAutoFit/>
          </a:bodyPr>
          <a:lstStyle/>
          <a:p>
            <a:pPr marL="285750" indent="-285750">
              <a:buFont typeface="Wingdings" panose="05000000000000000000" pitchFamily="2" charset="2"/>
              <a:buChar char="q"/>
            </a:pPr>
            <a:r>
              <a:rPr lang="en-IN" dirty="0">
                <a:solidFill>
                  <a:schemeClr val="accent5">
                    <a:lumMod val="50000"/>
                  </a:schemeClr>
                </a:solidFill>
              </a:rPr>
              <a:t>By using </a:t>
            </a:r>
            <a:r>
              <a:rPr lang="en-IN" b="1" dirty="0">
                <a:solidFill>
                  <a:schemeClr val="accent5">
                    <a:lumMod val="50000"/>
                  </a:schemeClr>
                </a:solidFill>
              </a:rPr>
              <a:t>OVER SAMPLING </a:t>
            </a:r>
            <a:r>
              <a:rPr lang="en-IN" dirty="0">
                <a:solidFill>
                  <a:schemeClr val="accent5">
                    <a:lumMod val="50000"/>
                  </a:schemeClr>
                </a:solidFill>
              </a:rPr>
              <a:t>technique</a:t>
            </a:r>
            <a:r>
              <a:rPr lang="en-IN" b="1" dirty="0">
                <a:solidFill>
                  <a:schemeClr val="accent5">
                    <a:lumMod val="50000"/>
                  </a:schemeClr>
                </a:solidFill>
              </a:rPr>
              <a:t> </a:t>
            </a:r>
            <a:r>
              <a:rPr lang="en-IN" dirty="0">
                <a:solidFill>
                  <a:schemeClr val="accent5">
                    <a:lumMod val="50000"/>
                  </a:schemeClr>
                </a:solidFill>
              </a:rPr>
              <a:t>we are going to balance the data </a:t>
            </a:r>
          </a:p>
          <a:p>
            <a:pPr marL="285750" indent="-285750">
              <a:buFont typeface="Wingdings" panose="05000000000000000000" pitchFamily="2" charset="2"/>
              <a:buChar char="q"/>
            </a:pPr>
            <a:r>
              <a:rPr lang="en-IN" dirty="0">
                <a:solidFill>
                  <a:schemeClr val="accent5">
                    <a:lumMod val="50000"/>
                  </a:schemeClr>
                </a:solidFill>
              </a:rPr>
              <a:t> The over sampling is used because the class variable is not evenly distributed with in the balance of  </a:t>
            </a:r>
            <a:r>
              <a:rPr lang="en-IN" dirty="0">
                <a:solidFill>
                  <a:schemeClr val="accent5">
                    <a:lumMod val="50000"/>
                  </a:schemeClr>
                </a:solidFill>
                <a:highlight>
                  <a:srgbClr val="C0C0C0"/>
                </a:highlight>
              </a:rPr>
              <a:t>ZERO</a:t>
            </a:r>
            <a:r>
              <a:rPr lang="en-IN" dirty="0">
                <a:solidFill>
                  <a:schemeClr val="accent5">
                    <a:lumMod val="50000"/>
                  </a:schemeClr>
                </a:solidFill>
              </a:rPr>
              <a:t> &amp; </a:t>
            </a:r>
            <a:r>
              <a:rPr lang="en-IN" dirty="0">
                <a:solidFill>
                  <a:schemeClr val="accent5">
                    <a:lumMod val="50000"/>
                  </a:schemeClr>
                </a:solidFill>
                <a:highlight>
                  <a:srgbClr val="C0C0C0"/>
                </a:highlight>
              </a:rPr>
              <a:t>ONE</a:t>
            </a:r>
          </a:p>
        </p:txBody>
      </p:sp>
      <p:pic>
        <p:nvPicPr>
          <p:cNvPr id="11" name="Picture 10">
            <a:extLst>
              <a:ext uri="{FF2B5EF4-FFF2-40B4-BE49-F238E27FC236}">
                <a16:creationId xmlns:a16="http://schemas.microsoft.com/office/drawing/2014/main" id="{3A4CCA32-DE05-1A97-B650-30C1EA438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07" y="5084374"/>
            <a:ext cx="4741935" cy="1515174"/>
          </a:xfrm>
          <a:prstGeom prst="rect">
            <a:avLst/>
          </a:prstGeom>
          <a:ln>
            <a:solidFill>
              <a:schemeClr val="tx1"/>
            </a:solidFill>
          </a:ln>
        </p:spPr>
      </p:pic>
      <p:pic>
        <p:nvPicPr>
          <p:cNvPr id="13" name="Picture 12">
            <a:extLst>
              <a:ext uri="{FF2B5EF4-FFF2-40B4-BE49-F238E27FC236}">
                <a16:creationId xmlns:a16="http://schemas.microsoft.com/office/drawing/2014/main" id="{BE6DD163-53A3-905B-44A0-B352EC0E0B9A}"/>
              </a:ext>
            </a:extLst>
          </p:cNvPr>
          <p:cNvPicPr>
            <a:picLocks noChangeAspect="1"/>
          </p:cNvPicPr>
          <p:nvPr/>
        </p:nvPicPr>
        <p:blipFill rotWithShape="1">
          <a:blip r:embed="rId5">
            <a:extLst>
              <a:ext uri="{28A0092B-C50C-407E-A947-70E740481C1C}">
                <a14:useLocalDpi xmlns:a14="http://schemas.microsoft.com/office/drawing/2010/main" val="0"/>
              </a:ext>
            </a:extLst>
          </a:blip>
          <a:srcRect t="6538" r="2435" b="3467"/>
          <a:stretch/>
        </p:blipFill>
        <p:spPr>
          <a:xfrm>
            <a:off x="346807" y="1376082"/>
            <a:ext cx="3017774" cy="2052918"/>
          </a:xfrm>
          <a:prstGeom prst="rect">
            <a:avLst/>
          </a:prstGeom>
          <a:ln>
            <a:solidFill>
              <a:schemeClr val="tx1"/>
            </a:solidFill>
          </a:ln>
        </p:spPr>
      </p:pic>
      <p:sp>
        <p:nvSpPr>
          <p:cNvPr id="6" name="TextBox 5">
            <a:extLst>
              <a:ext uri="{FF2B5EF4-FFF2-40B4-BE49-F238E27FC236}">
                <a16:creationId xmlns:a16="http://schemas.microsoft.com/office/drawing/2014/main" id="{08825085-195B-7962-F158-EF986FE8D8BB}"/>
              </a:ext>
            </a:extLst>
          </p:cNvPr>
          <p:cNvSpPr txBox="1"/>
          <p:nvPr/>
        </p:nvSpPr>
        <p:spPr>
          <a:xfrm>
            <a:off x="3962399" y="2217875"/>
            <a:ext cx="3343835" cy="369332"/>
          </a:xfrm>
          <a:prstGeom prst="rect">
            <a:avLst/>
          </a:prstGeom>
          <a:noFill/>
        </p:spPr>
        <p:txBody>
          <a:bodyPr wrap="square">
            <a:spAutoFit/>
          </a:bodyPr>
          <a:lstStyle/>
          <a:p>
            <a:r>
              <a:rPr lang="en-IN" b="1" dirty="0">
                <a:solidFill>
                  <a:schemeClr val="accent5">
                    <a:lumMod val="50000"/>
                  </a:schemeClr>
                </a:solidFill>
              </a:rPr>
              <a:t>DATA IS IMBALANCE</a:t>
            </a:r>
            <a:r>
              <a:rPr lang="en-IN" b="1" dirty="0">
                <a:solidFill>
                  <a:schemeClr val="tx1">
                    <a:lumMod val="85000"/>
                    <a:lumOff val="15000"/>
                  </a:schemeClr>
                </a:solidFill>
              </a:rPr>
              <a:t> </a:t>
            </a:r>
          </a:p>
        </p:txBody>
      </p:sp>
      <p:sp>
        <p:nvSpPr>
          <p:cNvPr id="9" name="TextBox 8">
            <a:extLst>
              <a:ext uri="{FF2B5EF4-FFF2-40B4-BE49-F238E27FC236}">
                <a16:creationId xmlns:a16="http://schemas.microsoft.com/office/drawing/2014/main" id="{B3B1F54D-382B-B221-F85E-B5BCEA363D42}"/>
              </a:ext>
            </a:extLst>
          </p:cNvPr>
          <p:cNvSpPr txBox="1"/>
          <p:nvPr/>
        </p:nvSpPr>
        <p:spPr>
          <a:xfrm>
            <a:off x="6096000" y="5633430"/>
            <a:ext cx="4634753" cy="369332"/>
          </a:xfrm>
          <a:prstGeom prst="rect">
            <a:avLst/>
          </a:prstGeom>
          <a:noFill/>
        </p:spPr>
        <p:txBody>
          <a:bodyPr wrap="square">
            <a:spAutoFit/>
          </a:bodyPr>
          <a:lstStyle/>
          <a:p>
            <a:r>
              <a:rPr lang="en-IN" b="1" dirty="0">
                <a:solidFill>
                  <a:schemeClr val="accent5">
                    <a:lumMod val="50000"/>
                  </a:schemeClr>
                </a:solidFill>
              </a:rPr>
              <a:t>N</a:t>
            </a:r>
            <a:r>
              <a:rPr lang="en-US" b="1" dirty="0">
                <a:solidFill>
                  <a:schemeClr val="accent5">
                    <a:lumMod val="50000"/>
                  </a:schemeClr>
                </a:solidFill>
              </a:rPr>
              <a:t>OW THE </a:t>
            </a:r>
            <a:r>
              <a:rPr lang="en-IN" b="1" dirty="0">
                <a:solidFill>
                  <a:schemeClr val="accent5">
                    <a:lumMod val="50000"/>
                  </a:schemeClr>
                </a:solidFill>
              </a:rPr>
              <a:t>DATA</a:t>
            </a:r>
            <a:r>
              <a:rPr lang="en-US" b="1" dirty="0">
                <a:solidFill>
                  <a:schemeClr val="accent5">
                    <a:lumMod val="50000"/>
                  </a:schemeClr>
                </a:solidFill>
              </a:rPr>
              <a:t> IS BALANCED</a:t>
            </a:r>
            <a:endParaRPr lang="en-IN" b="1" dirty="0">
              <a:solidFill>
                <a:schemeClr val="accent5">
                  <a:lumMod val="50000"/>
                </a:schemeClr>
              </a:solidFill>
            </a:endParaRPr>
          </a:p>
        </p:txBody>
      </p:sp>
      <p:sp>
        <p:nvSpPr>
          <p:cNvPr id="7" name="TextBox 6">
            <a:extLst>
              <a:ext uri="{FF2B5EF4-FFF2-40B4-BE49-F238E27FC236}">
                <a16:creationId xmlns:a16="http://schemas.microsoft.com/office/drawing/2014/main" id="{0E619B3D-2B2B-E456-AC83-FEB9809F10AE}"/>
              </a:ext>
            </a:extLst>
          </p:cNvPr>
          <p:cNvSpPr txBox="1"/>
          <p:nvPr/>
        </p:nvSpPr>
        <p:spPr>
          <a:xfrm>
            <a:off x="161390" y="837747"/>
            <a:ext cx="6096000" cy="369332"/>
          </a:xfrm>
          <a:prstGeom prst="rect">
            <a:avLst/>
          </a:prstGeom>
          <a:noFill/>
        </p:spPr>
        <p:txBody>
          <a:bodyPr wrap="square">
            <a:spAutoFit/>
          </a:bodyPr>
          <a:lstStyle/>
          <a:p>
            <a:r>
              <a:rPr lang="en-IN" b="1" dirty="0">
                <a:solidFill>
                  <a:schemeClr val="accent3">
                    <a:lumMod val="50000"/>
                  </a:schemeClr>
                </a:solidFill>
              </a:rPr>
              <a:t>PIE PLOT AFTER DROPING DUPLICATES</a:t>
            </a:r>
            <a:endParaRPr lang="en-IN" dirty="0">
              <a:solidFill>
                <a:schemeClr val="accent3">
                  <a:lumMod val="50000"/>
                </a:schemeClr>
              </a:solidFill>
            </a:endParaRPr>
          </a:p>
        </p:txBody>
      </p:sp>
      <p:sp>
        <p:nvSpPr>
          <p:cNvPr id="12" name="TextBox 11">
            <a:extLst>
              <a:ext uri="{FF2B5EF4-FFF2-40B4-BE49-F238E27FC236}">
                <a16:creationId xmlns:a16="http://schemas.microsoft.com/office/drawing/2014/main" id="{E19C2064-C066-2BD6-7915-CE6665BC309D}"/>
              </a:ext>
            </a:extLst>
          </p:cNvPr>
          <p:cNvSpPr txBox="1"/>
          <p:nvPr/>
        </p:nvSpPr>
        <p:spPr>
          <a:xfrm>
            <a:off x="188283" y="3704246"/>
            <a:ext cx="5298141" cy="369332"/>
          </a:xfrm>
          <a:prstGeom prst="rect">
            <a:avLst/>
          </a:prstGeom>
          <a:noFill/>
        </p:spPr>
        <p:txBody>
          <a:bodyPr wrap="square">
            <a:spAutoFit/>
          </a:bodyPr>
          <a:lstStyle/>
          <a:p>
            <a:r>
              <a:rPr lang="en-IN" b="1" dirty="0">
                <a:solidFill>
                  <a:srgbClr val="0070C0"/>
                </a:solidFill>
              </a:rPr>
              <a:t>DATA BALANCING</a:t>
            </a:r>
          </a:p>
        </p:txBody>
      </p:sp>
      <p:pic>
        <p:nvPicPr>
          <p:cNvPr id="14" name="Picture 13">
            <a:extLst>
              <a:ext uri="{FF2B5EF4-FFF2-40B4-BE49-F238E27FC236}">
                <a16:creationId xmlns:a16="http://schemas.microsoft.com/office/drawing/2014/main" id="{B0CC0857-DA8F-E5A7-5C77-D905A4ED21DF}"/>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4642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6F70B3-0260-FB39-388C-CA92801BDFBC}"/>
              </a:ext>
            </a:extLst>
          </p:cNvPr>
          <p:cNvPicPr>
            <a:picLocks noChangeAspect="1"/>
          </p:cNvPicPr>
          <p:nvPr/>
        </p:nvPicPr>
        <p:blipFill>
          <a:blip r:embed="rId2"/>
          <a:stretch>
            <a:fillRect/>
          </a:stretch>
        </p:blipFill>
        <p:spPr>
          <a:xfrm>
            <a:off x="0" y="0"/>
            <a:ext cx="12192000" cy="6857999"/>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2ECE52F0-00D9-C917-3549-E69DD4AD02BF}"/>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257A7CB4-0047-1C1C-D760-EDCE24E312CD}"/>
              </a:ext>
            </a:extLst>
          </p:cNvPr>
          <p:cNvSpPr txBox="1"/>
          <p:nvPr/>
        </p:nvSpPr>
        <p:spPr>
          <a:xfrm>
            <a:off x="174825" y="1064126"/>
            <a:ext cx="6288742" cy="400110"/>
          </a:xfrm>
          <a:prstGeom prst="rect">
            <a:avLst/>
          </a:prstGeom>
          <a:noFill/>
        </p:spPr>
        <p:txBody>
          <a:bodyPr wrap="square">
            <a:spAutoFit/>
          </a:bodyPr>
          <a:lstStyle/>
          <a:p>
            <a:r>
              <a:rPr lang="en-IN" sz="2000" b="1" dirty="0">
                <a:solidFill>
                  <a:srgbClr val="0070C0"/>
                </a:solidFill>
              </a:rPr>
              <a:t>MODEL BUILDING:-  </a:t>
            </a:r>
            <a:r>
              <a:rPr lang="en-IN" sz="2000" b="1" i="0" dirty="0">
                <a:solidFill>
                  <a:schemeClr val="accent3">
                    <a:lumMod val="50000"/>
                  </a:schemeClr>
                </a:solidFill>
                <a:effectLst/>
                <a:latin typeface="erdana"/>
              </a:rPr>
              <a:t>K-NEAREST NEIGHBOR</a:t>
            </a:r>
          </a:p>
        </p:txBody>
      </p:sp>
      <p:sp>
        <p:nvSpPr>
          <p:cNvPr id="8" name="Content Placeholder 3">
            <a:extLst>
              <a:ext uri="{FF2B5EF4-FFF2-40B4-BE49-F238E27FC236}">
                <a16:creationId xmlns:a16="http://schemas.microsoft.com/office/drawing/2014/main" id="{A7691E10-DBE3-3101-CFA9-95484ED1A402}"/>
              </a:ext>
            </a:extLst>
          </p:cNvPr>
          <p:cNvSpPr>
            <a:spLocks noGrp="1"/>
          </p:cNvSpPr>
          <p:nvPr/>
        </p:nvSpPr>
        <p:spPr>
          <a:xfrm>
            <a:off x="5234842" y="4349229"/>
            <a:ext cx="6880858" cy="41135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Font typeface="Wingdings" panose="05000000000000000000" pitchFamily="2" charset="2"/>
              <a:buChar char="q"/>
            </a:pPr>
            <a:r>
              <a:rPr lang="en-IN" sz="1800" b="1" dirty="0">
                <a:solidFill>
                  <a:srgbClr val="FF0000"/>
                </a:solidFill>
              </a:rPr>
              <a:t>KNN : </a:t>
            </a:r>
            <a:r>
              <a:rPr lang="en-IN" sz="1800" b="1" dirty="0">
                <a:solidFill>
                  <a:schemeClr val="accent3">
                    <a:lumMod val="50000"/>
                  </a:schemeClr>
                </a:solidFill>
              </a:rPr>
              <a:t>nearest neighbours k=3</a:t>
            </a:r>
            <a:r>
              <a:rPr lang="en-IN" sz="1800" b="1" dirty="0">
                <a:solidFill>
                  <a:srgbClr val="7030A0"/>
                </a:solidFill>
              </a:rPr>
              <a:t> </a:t>
            </a:r>
          </a:p>
        </p:txBody>
      </p:sp>
      <p:sp>
        <p:nvSpPr>
          <p:cNvPr id="20" name="TextBox 19">
            <a:extLst>
              <a:ext uri="{FF2B5EF4-FFF2-40B4-BE49-F238E27FC236}">
                <a16:creationId xmlns:a16="http://schemas.microsoft.com/office/drawing/2014/main" id="{F9AEA3BA-657C-6BDC-8C37-CFD77ECD8D09}"/>
              </a:ext>
            </a:extLst>
          </p:cNvPr>
          <p:cNvSpPr txBox="1"/>
          <p:nvPr/>
        </p:nvSpPr>
        <p:spPr>
          <a:xfrm>
            <a:off x="143436" y="1531764"/>
            <a:ext cx="11591364"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K-Nearest Neighbour is one of the simplest Machine Learning algorithms based on Supervised Learning technique.</a:t>
            </a:r>
          </a:p>
        </p:txBody>
      </p:sp>
      <p:sp>
        <p:nvSpPr>
          <p:cNvPr id="22" name="TextBox 21">
            <a:extLst>
              <a:ext uri="{FF2B5EF4-FFF2-40B4-BE49-F238E27FC236}">
                <a16:creationId xmlns:a16="http://schemas.microsoft.com/office/drawing/2014/main" id="{F12405BE-4B02-EF2F-F26E-97DB5DCF660D}"/>
              </a:ext>
            </a:extLst>
          </p:cNvPr>
          <p:cNvSpPr txBox="1"/>
          <p:nvPr/>
        </p:nvSpPr>
        <p:spPr>
          <a:xfrm>
            <a:off x="174825" y="2036152"/>
            <a:ext cx="11528586"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K-NN algorithm can be used for Regression as well as for Classification but mostly it is used for the Classification problems.</a:t>
            </a:r>
          </a:p>
        </p:txBody>
      </p:sp>
      <p:sp>
        <p:nvSpPr>
          <p:cNvPr id="24" name="TextBox 23">
            <a:extLst>
              <a:ext uri="{FF2B5EF4-FFF2-40B4-BE49-F238E27FC236}">
                <a16:creationId xmlns:a16="http://schemas.microsoft.com/office/drawing/2014/main" id="{F5FFC839-B00F-7D74-B662-DC96E0183A82}"/>
              </a:ext>
            </a:extLst>
          </p:cNvPr>
          <p:cNvSpPr txBox="1"/>
          <p:nvPr/>
        </p:nvSpPr>
        <p:spPr>
          <a:xfrm>
            <a:off x="174825" y="2712566"/>
            <a:ext cx="11528585"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K-NN is a </a:t>
            </a:r>
            <a:r>
              <a:rPr lang="en-US" b="1" i="0" dirty="0">
                <a:solidFill>
                  <a:srgbClr val="000000"/>
                </a:solidFill>
                <a:effectLst/>
                <a:latin typeface="inter-bold"/>
              </a:rPr>
              <a:t>non-parametric algorithm</a:t>
            </a:r>
            <a:r>
              <a:rPr lang="en-US" b="0" i="0" dirty="0">
                <a:solidFill>
                  <a:srgbClr val="000000"/>
                </a:solidFill>
                <a:effectLst/>
                <a:latin typeface="inter-regular"/>
              </a:rPr>
              <a:t>, which means it does not make any assumption on underlying data.</a:t>
            </a:r>
          </a:p>
        </p:txBody>
      </p:sp>
      <p:sp>
        <p:nvSpPr>
          <p:cNvPr id="26" name="TextBox 25">
            <a:extLst>
              <a:ext uri="{FF2B5EF4-FFF2-40B4-BE49-F238E27FC236}">
                <a16:creationId xmlns:a16="http://schemas.microsoft.com/office/drawing/2014/main" id="{D0C6B03F-80D5-FAC7-A24D-E1CE26F2EAD9}"/>
              </a:ext>
            </a:extLst>
          </p:cNvPr>
          <p:cNvSpPr txBox="1"/>
          <p:nvPr/>
        </p:nvSpPr>
        <p:spPr>
          <a:xfrm>
            <a:off x="174825" y="3119179"/>
            <a:ext cx="11591364"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It is also called a </a:t>
            </a:r>
            <a:r>
              <a:rPr lang="en-US" b="1" i="0" dirty="0">
                <a:solidFill>
                  <a:srgbClr val="000000"/>
                </a:solidFill>
                <a:effectLst/>
                <a:latin typeface="inter-bold"/>
              </a:rPr>
              <a:t>lazy learner algorithm</a:t>
            </a:r>
            <a:r>
              <a:rPr lang="en-US" b="0" i="0" dirty="0">
                <a:solidFill>
                  <a:srgbClr val="000000"/>
                </a:solidFill>
                <a:effectLst/>
                <a:latin typeface="inter-regular"/>
              </a:rPr>
              <a:t> because it does not learn from the training set immediately instead it stores the dataset and at the time of classification, it performs an action on the dataset.</a:t>
            </a:r>
          </a:p>
        </p:txBody>
      </p:sp>
      <p:pic>
        <p:nvPicPr>
          <p:cNvPr id="28" name="Picture 27">
            <a:extLst>
              <a:ext uri="{FF2B5EF4-FFF2-40B4-BE49-F238E27FC236}">
                <a16:creationId xmlns:a16="http://schemas.microsoft.com/office/drawing/2014/main" id="{B9FE8C74-3A1C-4141-16F1-2C5ED5DEE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82" y="3872777"/>
            <a:ext cx="4956060" cy="277537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Picture 8">
            <a:extLst>
              <a:ext uri="{FF2B5EF4-FFF2-40B4-BE49-F238E27FC236}">
                <a16:creationId xmlns:a16="http://schemas.microsoft.com/office/drawing/2014/main" id="{BE270577-EA34-E5BD-CA0F-30C1D6A328D7}"/>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10" name="TextBox 9">
            <a:extLst>
              <a:ext uri="{FF2B5EF4-FFF2-40B4-BE49-F238E27FC236}">
                <a16:creationId xmlns:a16="http://schemas.microsoft.com/office/drawing/2014/main" id="{C39C420A-028B-E952-11D9-965D08B37E12}"/>
              </a:ext>
            </a:extLst>
          </p:cNvPr>
          <p:cNvSpPr txBox="1"/>
          <p:nvPr/>
        </p:nvSpPr>
        <p:spPr>
          <a:xfrm>
            <a:off x="174825" y="670243"/>
            <a:ext cx="11214846" cy="369332"/>
          </a:xfrm>
          <a:prstGeom prst="rect">
            <a:avLst/>
          </a:prstGeom>
          <a:noFill/>
        </p:spPr>
        <p:txBody>
          <a:bodyPr wrap="square">
            <a:spAutoFit/>
          </a:bodyPr>
          <a:lstStyle/>
          <a:p>
            <a:r>
              <a:rPr lang="en-IN" b="1" u="sng" dirty="0">
                <a:solidFill>
                  <a:schemeClr val="tx1"/>
                </a:solidFill>
              </a:rPr>
              <a:t>Data Splitting </a:t>
            </a:r>
            <a:r>
              <a:rPr lang="en-IN" b="1" dirty="0">
                <a:solidFill>
                  <a:schemeClr val="tx1"/>
                </a:solidFill>
              </a:rPr>
              <a:t>:</a:t>
            </a:r>
            <a:r>
              <a:rPr lang="en-IN" dirty="0">
                <a:solidFill>
                  <a:schemeClr val="tx1"/>
                </a:solidFill>
              </a:rPr>
              <a:t>  </a:t>
            </a:r>
            <a:r>
              <a:rPr lang="en-IN" dirty="0">
                <a:solidFill>
                  <a:schemeClr val="tx1"/>
                </a:solidFill>
                <a:highlight>
                  <a:srgbClr val="C0C0C0"/>
                </a:highlight>
              </a:rPr>
              <a:t>train data = 80%</a:t>
            </a:r>
            <a:r>
              <a:rPr lang="en-IN" dirty="0">
                <a:solidFill>
                  <a:schemeClr val="tx1"/>
                </a:solidFill>
              </a:rPr>
              <a:t>    and     </a:t>
            </a:r>
            <a:r>
              <a:rPr lang="en-IN" dirty="0">
                <a:solidFill>
                  <a:schemeClr val="tx1"/>
                </a:solidFill>
                <a:highlight>
                  <a:srgbClr val="C0C0C0"/>
                </a:highlight>
              </a:rPr>
              <a:t>test data = 20% </a:t>
            </a:r>
            <a:r>
              <a:rPr lang="en-IN" dirty="0">
                <a:solidFill>
                  <a:schemeClr val="tx1"/>
                </a:solidFill>
                <a:highlight>
                  <a:srgbClr val="FF00FF"/>
                </a:highlight>
              </a:rPr>
              <a:t> </a:t>
            </a:r>
          </a:p>
        </p:txBody>
      </p:sp>
      <p:sp>
        <p:nvSpPr>
          <p:cNvPr id="7" name="TextBox 6">
            <a:extLst>
              <a:ext uri="{FF2B5EF4-FFF2-40B4-BE49-F238E27FC236}">
                <a16:creationId xmlns:a16="http://schemas.microsoft.com/office/drawing/2014/main" id="{0F833FA8-C530-7B46-3EBB-85BA27DEC018}"/>
              </a:ext>
            </a:extLst>
          </p:cNvPr>
          <p:cNvSpPr txBox="1"/>
          <p:nvPr/>
        </p:nvSpPr>
        <p:spPr>
          <a:xfrm>
            <a:off x="5234842" y="5659104"/>
            <a:ext cx="6678376" cy="646331"/>
          </a:xfrm>
          <a:prstGeom prst="rect">
            <a:avLst/>
          </a:prstGeom>
          <a:noFill/>
        </p:spPr>
        <p:txBody>
          <a:bodyPr wrap="square">
            <a:spAutoFit/>
          </a:bodyPr>
          <a:lstStyle/>
          <a:p>
            <a:pPr marL="331470" indent="-285750">
              <a:buFont typeface="Wingdings" panose="05000000000000000000" pitchFamily="2" charset="2"/>
              <a:buChar char="q"/>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Based on these similarities, the new data points are put in the most similar categories.</a:t>
            </a:r>
          </a:p>
        </p:txBody>
      </p:sp>
      <p:sp>
        <p:nvSpPr>
          <p:cNvPr id="12" name="TextBox 11">
            <a:extLst>
              <a:ext uri="{FF2B5EF4-FFF2-40B4-BE49-F238E27FC236}">
                <a16:creationId xmlns:a16="http://schemas.microsoft.com/office/drawing/2014/main" id="{88EC317F-16CF-C7A2-401C-2DBA6A02169A}"/>
              </a:ext>
            </a:extLst>
          </p:cNvPr>
          <p:cNvSpPr txBox="1"/>
          <p:nvPr/>
        </p:nvSpPr>
        <p:spPr>
          <a:xfrm>
            <a:off x="5293671" y="4829549"/>
            <a:ext cx="6409739" cy="646331"/>
          </a:xfrm>
          <a:prstGeom prst="rect">
            <a:avLst/>
          </a:prstGeom>
          <a:noFill/>
        </p:spPr>
        <p:txBody>
          <a:bodyPr wrap="square">
            <a:spAutoFit/>
          </a:bodyPr>
          <a:lstStyle/>
          <a:p>
            <a:pPr>
              <a:buFont typeface="Wingdings" panose="05000000000000000000" pitchFamily="2" charset="2"/>
              <a:buChar char="q"/>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This algorithm works by assuming the similarities between </a:t>
            </a:r>
          </a:p>
          <a:p>
            <a:r>
              <a:rPr lang="en-IN" dirty="0">
                <a:latin typeface="Calibri" panose="020F0502020204030204" pitchFamily="34" charset="0"/>
                <a:ea typeface="Calibri" panose="020F0502020204030204" pitchFamily="34" charset="0"/>
                <a:cs typeface="Calibri" panose="020F0502020204030204" pitchFamily="34" charset="0"/>
              </a:rPr>
              <a:t>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new data point and  available data points. </a:t>
            </a:r>
            <a:endParaRPr lang="en-IN" dirty="0"/>
          </a:p>
        </p:txBody>
      </p:sp>
    </p:spTree>
    <p:extLst>
      <p:ext uri="{BB962C8B-B14F-4D97-AF65-F5344CB8AC3E}">
        <p14:creationId xmlns:p14="http://schemas.microsoft.com/office/powerpoint/2010/main" val="263694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6244B80-EAF3-BC18-C65E-42CC301045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2" name="TextBox 1">
            <a:extLst>
              <a:ext uri="{FF2B5EF4-FFF2-40B4-BE49-F238E27FC236}">
                <a16:creationId xmlns:a16="http://schemas.microsoft.com/office/drawing/2014/main" id="{3B045D66-EEB8-2854-97D4-8DC4D8E3CEBA}"/>
              </a:ext>
            </a:extLst>
          </p:cNvPr>
          <p:cNvSpPr txBox="1"/>
          <p:nvPr/>
        </p:nvSpPr>
        <p:spPr>
          <a:xfrm>
            <a:off x="170302" y="2320160"/>
            <a:ext cx="11788613" cy="369332"/>
          </a:xfrm>
          <a:prstGeom prst="rect">
            <a:avLst/>
          </a:prstGeom>
          <a:noFill/>
        </p:spPr>
        <p:txBody>
          <a:bodyPr wrap="square">
            <a:spAutoFit/>
          </a:bodyPr>
          <a:lstStyle/>
          <a:p>
            <a:pPr marL="285750" indent="-285750">
              <a:buFont typeface="Wingdings" panose="05000000000000000000" pitchFamily="2" charset="2"/>
              <a:buChar char="q"/>
            </a:pPr>
            <a:r>
              <a:rPr lang="en-IN" b="1" dirty="0"/>
              <a:t>Goal of SVM is to find out the optimal hyperplane/decision boundary in N dimensional space that classify data set</a:t>
            </a:r>
          </a:p>
        </p:txBody>
      </p:sp>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EFB8C487-0263-A941-2B03-37281CC0254A}"/>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4AB4F13C-5571-80BB-04FF-44ABB7EC89A4}"/>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latin typeface="erdana"/>
              </a:rPr>
              <a:t>SUPPORT VECTOR MACHINE</a:t>
            </a:r>
            <a:endParaRPr lang="en-IN" sz="2000" b="1" i="0" dirty="0">
              <a:solidFill>
                <a:schemeClr val="accent3">
                  <a:lumMod val="50000"/>
                </a:schemeClr>
              </a:solidFill>
              <a:effectLst/>
              <a:latin typeface="erdana"/>
            </a:endParaRPr>
          </a:p>
        </p:txBody>
      </p:sp>
      <p:sp>
        <p:nvSpPr>
          <p:cNvPr id="9" name="TextBox 8">
            <a:extLst>
              <a:ext uri="{FF2B5EF4-FFF2-40B4-BE49-F238E27FC236}">
                <a16:creationId xmlns:a16="http://schemas.microsoft.com/office/drawing/2014/main" id="{BE6BE4BC-94F2-DCE0-8C35-4B714920417A}"/>
              </a:ext>
            </a:extLst>
          </p:cNvPr>
          <p:cNvSpPr txBox="1"/>
          <p:nvPr/>
        </p:nvSpPr>
        <p:spPr>
          <a:xfrm>
            <a:off x="170303" y="1061481"/>
            <a:ext cx="1168997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222222"/>
                </a:solidFill>
                <a:effectLst/>
                <a:latin typeface="Lato" panose="020B0604020202020204" pitchFamily="34" charset="0"/>
              </a:rPr>
              <a:t>Support Vector Machine (SVC) is a supervised learning machine learning algorithm. </a:t>
            </a:r>
            <a:endParaRPr lang="en-IN" dirty="0"/>
          </a:p>
        </p:txBody>
      </p:sp>
      <p:sp>
        <p:nvSpPr>
          <p:cNvPr id="13" name="TextBox 12">
            <a:extLst>
              <a:ext uri="{FF2B5EF4-FFF2-40B4-BE49-F238E27FC236}">
                <a16:creationId xmlns:a16="http://schemas.microsoft.com/office/drawing/2014/main" id="{377602BD-35C2-C4B9-3D6D-F6DE5ED473BB}"/>
              </a:ext>
            </a:extLst>
          </p:cNvPr>
          <p:cNvSpPr txBox="1"/>
          <p:nvPr/>
        </p:nvSpPr>
        <p:spPr>
          <a:xfrm>
            <a:off x="170303" y="1576256"/>
            <a:ext cx="11788615"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Lato" panose="020B0604020202020204" pitchFamily="34" charset="0"/>
              </a:rPr>
              <a:t>Support Vector Machine (SVC)</a:t>
            </a:r>
            <a:r>
              <a:rPr lang="en-US" b="0" i="0" dirty="0">
                <a:solidFill>
                  <a:srgbClr val="000000"/>
                </a:solidFill>
                <a:effectLst/>
                <a:latin typeface="inter-regular"/>
              </a:rPr>
              <a:t> algorithm can be used for Regression as well as for Classification but mostly it is used for the Classification problems.</a:t>
            </a:r>
          </a:p>
        </p:txBody>
      </p:sp>
      <p:pic>
        <p:nvPicPr>
          <p:cNvPr id="22" name="Picture 21">
            <a:extLst>
              <a:ext uri="{FF2B5EF4-FFF2-40B4-BE49-F238E27FC236}">
                <a16:creationId xmlns:a16="http://schemas.microsoft.com/office/drawing/2014/main" id="{4C0C04C3-FD95-70C9-F60F-9EA1DED77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869" y="3548624"/>
            <a:ext cx="5118846" cy="305998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8" name="Picture 17">
            <a:extLst>
              <a:ext uri="{FF2B5EF4-FFF2-40B4-BE49-F238E27FC236}">
                <a16:creationId xmlns:a16="http://schemas.microsoft.com/office/drawing/2014/main" id="{8C9BF784-FB42-A6AF-5D60-41613D7EF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362" y="3548623"/>
            <a:ext cx="5118847" cy="305998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3" name="Title 22">
            <a:extLst>
              <a:ext uri="{FF2B5EF4-FFF2-40B4-BE49-F238E27FC236}">
                <a16:creationId xmlns:a16="http://schemas.microsoft.com/office/drawing/2014/main" id="{CCAAF320-C5DA-16C7-FFB0-093A57812BD3}"/>
              </a:ext>
            </a:extLst>
          </p:cNvPr>
          <p:cNvSpPr>
            <a:spLocks noGrp="1"/>
          </p:cNvSpPr>
          <p:nvPr>
            <p:ph type="title"/>
          </p:nvPr>
        </p:nvSpPr>
        <p:spPr>
          <a:xfrm>
            <a:off x="1981173" y="2909561"/>
            <a:ext cx="2720788" cy="515471"/>
          </a:xfrm>
        </p:spPr>
        <p:txBody>
          <a:bodyPr>
            <a:normAutofit/>
          </a:bodyPr>
          <a:lstStyle/>
          <a:p>
            <a:r>
              <a:rPr lang="en-IN" sz="2000" b="1" dirty="0">
                <a:solidFill>
                  <a:schemeClr val="accent3">
                    <a:lumMod val="50000"/>
                  </a:schemeClr>
                </a:solidFill>
              </a:rPr>
              <a:t>   </a:t>
            </a:r>
            <a:r>
              <a:rPr lang="en-IN" sz="2000" b="1" u="sng" dirty="0">
                <a:solidFill>
                  <a:schemeClr val="accent3">
                    <a:lumMod val="50000"/>
                  </a:schemeClr>
                </a:solidFill>
              </a:rPr>
              <a:t>LINEAR-SVC</a:t>
            </a:r>
            <a:r>
              <a:rPr lang="en-IN" sz="2000" dirty="0">
                <a:solidFill>
                  <a:schemeClr val="accent3">
                    <a:lumMod val="50000"/>
                  </a:schemeClr>
                </a:solidFill>
              </a:rPr>
              <a:t>                                                           </a:t>
            </a:r>
          </a:p>
        </p:txBody>
      </p:sp>
      <p:sp>
        <p:nvSpPr>
          <p:cNvPr id="24" name="Title 22">
            <a:extLst>
              <a:ext uri="{FF2B5EF4-FFF2-40B4-BE49-F238E27FC236}">
                <a16:creationId xmlns:a16="http://schemas.microsoft.com/office/drawing/2014/main" id="{08D41E8B-B1BB-05E0-6D2F-DCD7BA29CA98}"/>
              </a:ext>
            </a:extLst>
          </p:cNvPr>
          <p:cNvSpPr txBox="1">
            <a:spLocks/>
          </p:cNvSpPr>
          <p:nvPr/>
        </p:nvSpPr>
        <p:spPr>
          <a:xfrm>
            <a:off x="7398125" y="2920461"/>
            <a:ext cx="3108509" cy="515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000" b="1" u="sng" dirty="0">
                <a:solidFill>
                  <a:schemeClr val="accent3">
                    <a:lumMod val="50000"/>
                  </a:schemeClr>
                </a:solidFill>
              </a:rPr>
              <a:t>POLYNOMINAL-SVC</a:t>
            </a:r>
            <a:r>
              <a:rPr lang="en-IN" sz="2000" u="sng" dirty="0">
                <a:solidFill>
                  <a:schemeClr val="accent3">
                    <a:lumMod val="50000"/>
                  </a:schemeClr>
                </a:solidFill>
              </a:rPr>
              <a:t>                                                           </a:t>
            </a:r>
          </a:p>
        </p:txBody>
      </p:sp>
      <p:cxnSp>
        <p:nvCxnSpPr>
          <p:cNvPr id="28" name="Straight Connector 27">
            <a:extLst>
              <a:ext uri="{FF2B5EF4-FFF2-40B4-BE49-F238E27FC236}">
                <a16:creationId xmlns:a16="http://schemas.microsoft.com/office/drawing/2014/main" id="{03364E2B-A2FB-858E-304B-4A030D0B5299}"/>
              </a:ext>
            </a:extLst>
          </p:cNvPr>
          <p:cNvCxnSpPr>
            <a:cxnSpLocks/>
          </p:cNvCxnSpPr>
          <p:nvPr/>
        </p:nvCxnSpPr>
        <p:spPr>
          <a:xfrm>
            <a:off x="6104965" y="2973934"/>
            <a:ext cx="0" cy="3634674"/>
          </a:xfrm>
          <a:prstGeom prst="line">
            <a:avLst/>
          </a:prstGeom>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396D0555-AC72-DDBA-AF41-59D9A3FF94F1}"/>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50771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90F488-56F8-29DC-ECD7-415E919DF83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94787"/>
            <a:ext cx="6858001" cy="12192000"/>
          </a:xfrm>
          <a:prstGeom prst="rect">
            <a:avLst/>
          </a:prstGeom>
        </p:spPr>
      </p:pic>
      <p:sp>
        <p:nvSpPr>
          <p:cNvPr id="2" name="Title 1">
            <a:extLst>
              <a:ext uri="{FF2B5EF4-FFF2-40B4-BE49-F238E27FC236}">
                <a16:creationId xmlns:a16="http://schemas.microsoft.com/office/drawing/2014/main" id="{CBDA26C0-8327-236E-284C-87145CDA27C6}"/>
              </a:ext>
            </a:extLst>
          </p:cNvPr>
          <p:cNvSpPr>
            <a:spLocks noGrp="1"/>
          </p:cNvSpPr>
          <p:nvPr>
            <p:ph type="ctrTitle"/>
          </p:nvPr>
        </p:nvSpPr>
        <p:spPr>
          <a:xfrm>
            <a:off x="2706012" y="-27788"/>
            <a:ext cx="6779976" cy="660750"/>
          </a:xfrm>
        </p:spPr>
        <p:txBody>
          <a:bodyPr>
            <a:normAutofit/>
          </a:body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3" name="Subtitle 2">
            <a:extLst>
              <a:ext uri="{FF2B5EF4-FFF2-40B4-BE49-F238E27FC236}">
                <a16:creationId xmlns:a16="http://schemas.microsoft.com/office/drawing/2014/main" id="{17C39C90-CA9B-2E41-BE2C-64CC2EEC72D6}"/>
              </a:ext>
            </a:extLst>
          </p:cNvPr>
          <p:cNvSpPr>
            <a:spLocks noGrp="1"/>
          </p:cNvSpPr>
          <p:nvPr>
            <p:ph type="subTitle" idx="1"/>
          </p:nvPr>
        </p:nvSpPr>
        <p:spPr>
          <a:xfrm>
            <a:off x="224144" y="1247452"/>
            <a:ext cx="11743712" cy="4839583"/>
          </a:xfrm>
        </p:spPr>
        <p:txBody>
          <a:bodyPr>
            <a:normAutofit/>
          </a:bodyPr>
          <a:lstStyle/>
          <a:p>
            <a:pPr algn="l"/>
            <a:r>
              <a:rPr lang="en-US" b="1" dirty="0">
                <a:solidFill>
                  <a:srgbClr val="0070C0"/>
                </a:solidFill>
                <a:latin typeface="Arial"/>
                <a:ea typeface="Arial"/>
                <a:cs typeface="Arial"/>
                <a:sym typeface="Arial"/>
              </a:rPr>
              <a:t>Business Problem:</a:t>
            </a:r>
          </a:p>
          <a:p>
            <a:pPr algn="l"/>
            <a:endParaRPr lang="en-US" b="1" dirty="0">
              <a:solidFill>
                <a:srgbClr val="0070C0"/>
              </a:solidFill>
              <a:latin typeface="Arial"/>
              <a:cs typeface="Arial"/>
              <a:sym typeface="Arial"/>
            </a:endParaRPr>
          </a:p>
          <a:p>
            <a:pPr marL="342900" indent="-342900" algn="l">
              <a:buFont typeface="Wingdings" panose="05000000000000000000" pitchFamily="2" charset="2"/>
              <a:buChar char="q"/>
            </a:pPr>
            <a:r>
              <a:rPr lang="en-US" dirty="0">
                <a:solidFill>
                  <a:schemeClr val="tx1"/>
                </a:solidFill>
              </a:rPr>
              <a:t>Business Companies goes bankrupt</a:t>
            </a:r>
          </a:p>
          <a:p>
            <a:pPr algn="l"/>
            <a:endParaRPr lang="en-US" dirty="0"/>
          </a:p>
          <a:p>
            <a:pPr algn="l"/>
            <a:r>
              <a:rPr lang="en-US" b="1" dirty="0">
                <a:solidFill>
                  <a:srgbClr val="0070C0"/>
                </a:solidFill>
                <a:latin typeface="Arial" panose="020B0604020202020204" pitchFamily="34" charset="0"/>
                <a:cs typeface="Arial" panose="020B0604020202020204" pitchFamily="34" charset="0"/>
              </a:rPr>
              <a:t>Business Objective:</a:t>
            </a:r>
          </a:p>
          <a:p>
            <a:pPr algn="l"/>
            <a:endParaRPr lang="en-US" b="1" dirty="0">
              <a:solidFill>
                <a:srgbClr val="0070C0"/>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dirty="0">
                <a:solidFill>
                  <a:schemeClr val="tx1"/>
                </a:solidFill>
              </a:rPr>
              <a:t>This is a classification project, since the variable to predict is binary (bankruptcy or non-bankruptcy).</a:t>
            </a:r>
          </a:p>
          <a:p>
            <a:pPr algn="l"/>
            <a:endParaRPr lang="en-US" dirty="0">
              <a:solidFill>
                <a:schemeClr val="tx1"/>
              </a:solidFill>
            </a:endParaRPr>
          </a:p>
          <a:p>
            <a:pPr marL="285750" indent="-285750" algn="l">
              <a:buFont typeface="Wingdings" panose="05000000000000000000" pitchFamily="2" charset="2"/>
              <a:buChar char="q"/>
            </a:pPr>
            <a:r>
              <a:rPr lang="en-US" dirty="0">
                <a:solidFill>
                  <a:schemeClr val="tx1"/>
                </a:solidFill>
              </a:rPr>
              <a:t>The goal here is to model the probability that a business goes bankrupt from different features.</a:t>
            </a:r>
          </a:p>
          <a:p>
            <a:pPr marL="285750" indent="-285750" algn="l">
              <a:buFont typeface="Wingdings" panose="05000000000000000000" pitchFamily="2" charset="2"/>
              <a:buChar char="q"/>
            </a:pPr>
            <a:endParaRPr lang="en-US" dirty="0"/>
          </a:p>
        </p:txBody>
      </p:sp>
      <p:pic>
        <p:nvPicPr>
          <p:cNvPr id="4" name="Google Shape;336;p2">
            <a:extLst>
              <a:ext uri="{FF2B5EF4-FFF2-40B4-BE49-F238E27FC236}">
                <a16:creationId xmlns:a16="http://schemas.microsoft.com/office/drawing/2014/main" id="{47FFB264-D02E-3D34-1B53-5C75FB0D8126}"/>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pic>
        <p:nvPicPr>
          <p:cNvPr id="56" name="Picture 55">
            <a:extLst>
              <a:ext uri="{FF2B5EF4-FFF2-40B4-BE49-F238E27FC236}">
                <a16:creationId xmlns:a16="http://schemas.microsoft.com/office/drawing/2014/main" id="{357C2DF3-41B0-860E-48D9-42F52C25B15C}"/>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pic>
        <p:nvPicPr>
          <p:cNvPr id="58" name="Picture 57">
            <a:extLst>
              <a:ext uri="{FF2B5EF4-FFF2-40B4-BE49-F238E27FC236}">
                <a16:creationId xmlns:a16="http://schemas.microsoft.com/office/drawing/2014/main" id="{3D5A766A-1EDC-59D0-C312-70033FFFD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9153" y="1068157"/>
            <a:ext cx="5540187" cy="2598407"/>
          </a:xfrm>
          <a:prstGeom prst="rect">
            <a:avLst/>
          </a:prstGeom>
          <a:ln>
            <a:solidFill>
              <a:schemeClr val="tx1"/>
            </a:solidFill>
          </a:ln>
        </p:spPr>
      </p:pic>
    </p:spTree>
    <p:extLst>
      <p:ext uri="{BB962C8B-B14F-4D97-AF65-F5344CB8AC3E}">
        <p14:creationId xmlns:p14="http://schemas.microsoft.com/office/powerpoint/2010/main" val="121914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9A75EFB-362D-FB0E-A626-428FF1BBFA7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4A06466B-F3ED-603F-5432-FB70331AAE8B}"/>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7" name="TextBox 6">
            <a:extLst>
              <a:ext uri="{FF2B5EF4-FFF2-40B4-BE49-F238E27FC236}">
                <a16:creationId xmlns:a16="http://schemas.microsoft.com/office/drawing/2014/main" id="{93EC83DC-DB0A-5FE7-266B-9D413164AE22}"/>
              </a:ext>
            </a:extLst>
          </p:cNvPr>
          <p:cNvSpPr txBox="1"/>
          <p:nvPr/>
        </p:nvSpPr>
        <p:spPr>
          <a:xfrm>
            <a:off x="174825" y="1059954"/>
            <a:ext cx="11152096"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Naive Bayes algorithm is a supervised learning algorithm.</a:t>
            </a:r>
          </a:p>
        </p:txBody>
      </p:sp>
      <p:sp>
        <p:nvSpPr>
          <p:cNvPr id="8" name="TextBox 7">
            <a:extLst>
              <a:ext uri="{FF2B5EF4-FFF2-40B4-BE49-F238E27FC236}">
                <a16:creationId xmlns:a16="http://schemas.microsoft.com/office/drawing/2014/main" id="{C6FF28F5-5C5C-0507-41C1-DD7B48143A9E}"/>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NAIVE BAYES </a:t>
            </a:r>
            <a:endParaRPr lang="en-IN" sz="2000" b="1" i="0" dirty="0">
              <a:solidFill>
                <a:schemeClr val="accent3">
                  <a:lumMod val="50000"/>
                </a:schemeClr>
              </a:solidFill>
              <a:effectLst/>
              <a:latin typeface="erdana"/>
            </a:endParaRPr>
          </a:p>
        </p:txBody>
      </p:sp>
      <p:sp>
        <p:nvSpPr>
          <p:cNvPr id="10" name="TextBox 9">
            <a:extLst>
              <a:ext uri="{FF2B5EF4-FFF2-40B4-BE49-F238E27FC236}">
                <a16:creationId xmlns:a16="http://schemas.microsoft.com/office/drawing/2014/main" id="{7D3E5403-CB53-6C1B-7678-DB5E21889147}"/>
              </a:ext>
            </a:extLst>
          </p:cNvPr>
          <p:cNvSpPr txBox="1"/>
          <p:nvPr/>
        </p:nvSpPr>
        <p:spPr>
          <a:xfrm>
            <a:off x="174825" y="1516586"/>
            <a:ext cx="8677835"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 which is based on </a:t>
            </a:r>
            <a:r>
              <a:rPr lang="en-US" b="1" i="0" dirty="0">
                <a:solidFill>
                  <a:srgbClr val="000000"/>
                </a:solidFill>
                <a:effectLst/>
                <a:latin typeface="inter-bold"/>
              </a:rPr>
              <a:t>Bayes theorem</a:t>
            </a:r>
            <a:r>
              <a:rPr lang="en-US" b="0" i="0" dirty="0">
                <a:solidFill>
                  <a:srgbClr val="000000"/>
                </a:solidFill>
                <a:effectLst/>
                <a:latin typeface="inter-regular"/>
              </a:rPr>
              <a:t> and used for solving classification problems.</a:t>
            </a:r>
            <a:endParaRPr lang="en-IN" dirty="0"/>
          </a:p>
        </p:txBody>
      </p:sp>
      <p:sp>
        <p:nvSpPr>
          <p:cNvPr id="12" name="TextBox 11">
            <a:extLst>
              <a:ext uri="{FF2B5EF4-FFF2-40B4-BE49-F238E27FC236}">
                <a16:creationId xmlns:a16="http://schemas.microsoft.com/office/drawing/2014/main" id="{1166E0BB-A604-32F7-4C17-FFD9CE645B50}"/>
              </a:ext>
            </a:extLst>
          </p:cNvPr>
          <p:cNvSpPr txBox="1"/>
          <p:nvPr/>
        </p:nvSpPr>
        <p:spPr>
          <a:xfrm>
            <a:off x="161390" y="1973218"/>
            <a:ext cx="11698890"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Naive Bayes Classifier is one of the simple and most effective Classification algorithms which helps in building the fast machine learning models that can make quick predictions.</a:t>
            </a:r>
          </a:p>
        </p:txBody>
      </p:sp>
      <p:sp>
        <p:nvSpPr>
          <p:cNvPr id="14" name="TextBox 13">
            <a:extLst>
              <a:ext uri="{FF2B5EF4-FFF2-40B4-BE49-F238E27FC236}">
                <a16:creationId xmlns:a16="http://schemas.microsoft.com/office/drawing/2014/main" id="{64C9E30F-EE21-2DB8-0880-64CF7F61BF98}"/>
              </a:ext>
            </a:extLst>
          </p:cNvPr>
          <p:cNvSpPr txBox="1"/>
          <p:nvPr/>
        </p:nvSpPr>
        <p:spPr>
          <a:xfrm>
            <a:off x="174825" y="2741754"/>
            <a:ext cx="9914965" cy="369332"/>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000000"/>
                </a:solidFill>
                <a:effectLst/>
                <a:latin typeface="inter-bold"/>
              </a:rPr>
              <a:t>It is a probabilistic classifier, which means it predicts on the basis of the probability of an object</a:t>
            </a:r>
            <a:endParaRPr lang="en-IN" dirty="0"/>
          </a:p>
        </p:txBody>
      </p:sp>
      <p:sp>
        <p:nvSpPr>
          <p:cNvPr id="18" name="TextBox 17">
            <a:extLst>
              <a:ext uri="{FF2B5EF4-FFF2-40B4-BE49-F238E27FC236}">
                <a16:creationId xmlns:a16="http://schemas.microsoft.com/office/drawing/2014/main" id="{88FB2985-28BA-40AE-087D-2CAA03232ED0}"/>
              </a:ext>
            </a:extLst>
          </p:cNvPr>
          <p:cNvSpPr txBox="1"/>
          <p:nvPr/>
        </p:nvSpPr>
        <p:spPr>
          <a:xfrm>
            <a:off x="296216" y="3390134"/>
            <a:ext cx="3048000" cy="369332"/>
          </a:xfrm>
          <a:prstGeom prst="rect">
            <a:avLst/>
          </a:prstGeom>
          <a:noFill/>
        </p:spPr>
        <p:txBody>
          <a:bodyPr wrap="square">
            <a:spAutoFit/>
          </a:bodyPr>
          <a:lstStyle/>
          <a:p>
            <a:r>
              <a:rPr lang="en-IN" b="1" i="0" dirty="0">
                <a:solidFill>
                  <a:schemeClr val="accent3">
                    <a:lumMod val="50000"/>
                  </a:schemeClr>
                </a:solidFill>
                <a:effectLst/>
                <a:latin typeface="inter-bold"/>
              </a:rPr>
              <a:t>GAUSSIAN NAIVE BAYES</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167F111D-7CF5-2394-20A3-2940E82F9B89}"/>
              </a:ext>
            </a:extLst>
          </p:cNvPr>
          <p:cNvSpPr txBox="1"/>
          <p:nvPr/>
        </p:nvSpPr>
        <p:spPr>
          <a:xfrm>
            <a:off x="4188956" y="3390134"/>
            <a:ext cx="3249692" cy="369332"/>
          </a:xfrm>
          <a:prstGeom prst="rect">
            <a:avLst/>
          </a:prstGeom>
          <a:noFill/>
        </p:spPr>
        <p:txBody>
          <a:bodyPr wrap="square">
            <a:spAutoFit/>
          </a:bodyPr>
          <a:lstStyle/>
          <a:p>
            <a:r>
              <a:rPr lang="en-IN" b="1" i="0" dirty="0">
                <a:solidFill>
                  <a:schemeClr val="accent3">
                    <a:lumMod val="50000"/>
                  </a:schemeClr>
                </a:solidFill>
                <a:effectLst/>
                <a:latin typeface="inter-bold"/>
              </a:rPr>
              <a:t>MULTINOMIAL NAIVE BAYES</a:t>
            </a:r>
            <a:endParaRPr lang="en-IN" dirty="0">
              <a:solidFill>
                <a:schemeClr val="accent3">
                  <a:lumMod val="50000"/>
                </a:schemeClr>
              </a:solidFill>
            </a:endParaRPr>
          </a:p>
        </p:txBody>
      </p:sp>
      <p:sp>
        <p:nvSpPr>
          <p:cNvPr id="20" name="TextBox 19">
            <a:extLst>
              <a:ext uri="{FF2B5EF4-FFF2-40B4-BE49-F238E27FC236}">
                <a16:creationId xmlns:a16="http://schemas.microsoft.com/office/drawing/2014/main" id="{39D663AC-4419-CAF5-6E93-2FD9595C1509}"/>
              </a:ext>
            </a:extLst>
          </p:cNvPr>
          <p:cNvSpPr txBox="1"/>
          <p:nvPr/>
        </p:nvSpPr>
        <p:spPr>
          <a:xfrm>
            <a:off x="8283388" y="3390134"/>
            <a:ext cx="3576892" cy="369332"/>
          </a:xfrm>
          <a:prstGeom prst="rect">
            <a:avLst/>
          </a:prstGeom>
          <a:noFill/>
        </p:spPr>
        <p:txBody>
          <a:bodyPr wrap="square">
            <a:spAutoFit/>
          </a:bodyPr>
          <a:lstStyle/>
          <a:p>
            <a:r>
              <a:rPr lang="en-IN" b="1" i="0" dirty="0">
                <a:solidFill>
                  <a:schemeClr val="accent3">
                    <a:lumMod val="50000"/>
                  </a:schemeClr>
                </a:solidFill>
                <a:effectLst/>
                <a:latin typeface="inter-bold"/>
              </a:rPr>
              <a:t>   BERNOULLI NAIVE BAYES</a:t>
            </a:r>
            <a:endParaRPr lang="en-IN" dirty="0">
              <a:solidFill>
                <a:schemeClr val="accent3">
                  <a:lumMod val="50000"/>
                </a:schemeClr>
              </a:solidFill>
            </a:endParaRPr>
          </a:p>
        </p:txBody>
      </p:sp>
      <p:pic>
        <p:nvPicPr>
          <p:cNvPr id="22" name="Picture 21">
            <a:extLst>
              <a:ext uri="{FF2B5EF4-FFF2-40B4-BE49-F238E27FC236}">
                <a16:creationId xmlns:a16="http://schemas.microsoft.com/office/drawing/2014/main" id="{FC190EDF-787C-5A4F-9796-523B52B8E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17" y="3932017"/>
            <a:ext cx="3692698" cy="2455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4" name="Picture 23">
            <a:extLst>
              <a:ext uri="{FF2B5EF4-FFF2-40B4-BE49-F238E27FC236}">
                <a16:creationId xmlns:a16="http://schemas.microsoft.com/office/drawing/2014/main" id="{E0BF8786-F929-9448-7915-71FAA19C53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307" y="3932017"/>
            <a:ext cx="3791690" cy="2455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Picture 25">
            <a:extLst>
              <a:ext uri="{FF2B5EF4-FFF2-40B4-BE49-F238E27FC236}">
                <a16:creationId xmlns:a16="http://schemas.microsoft.com/office/drawing/2014/main" id="{05608E39-1130-5B43-A285-952876B717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3389" y="3932017"/>
            <a:ext cx="3612394" cy="245522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8" name="Picture 27">
            <a:extLst>
              <a:ext uri="{FF2B5EF4-FFF2-40B4-BE49-F238E27FC236}">
                <a16:creationId xmlns:a16="http://schemas.microsoft.com/office/drawing/2014/main" id="{8DDD2FFC-E13D-FDF2-851A-D5E8B81458E5}"/>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24055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0B8956C-B0C5-EA57-C4DD-D96276578D8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F381E91F-A027-7F65-9680-72EABC6794B9}"/>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13C4EAC8-78F1-5CF2-C010-736C983C3C7E}"/>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DECISION TREE</a:t>
            </a:r>
            <a:endParaRPr lang="en-IN" sz="2000" b="1" i="0" dirty="0">
              <a:solidFill>
                <a:schemeClr val="accent3">
                  <a:lumMod val="50000"/>
                </a:schemeClr>
              </a:solidFill>
              <a:effectLst/>
              <a:latin typeface="erdana"/>
            </a:endParaRPr>
          </a:p>
        </p:txBody>
      </p:sp>
      <p:sp>
        <p:nvSpPr>
          <p:cNvPr id="10" name="TextBox 9">
            <a:extLst>
              <a:ext uri="{FF2B5EF4-FFF2-40B4-BE49-F238E27FC236}">
                <a16:creationId xmlns:a16="http://schemas.microsoft.com/office/drawing/2014/main" id="{B82FA748-DE3F-2014-8C0D-824BB711E548}"/>
              </a:ext>
            </a:extLst>
          </p:cNvPr>
          <p:cNvSpPr txBox="1"/>
          <p:nvPr/>
        </p:nvSpPr>
        <p:spPr>
          <a:xfrm>
            <a:off x="161390" y="1133168"/>
            <a:ext cx="9511553"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111111"/>
                </a:solidFill>
                <a:effectLst/>
                <a:latin typeface="open sans" panose="020B0604020202020204" pitchFamily="34" charset="0"/>
              </a:rPr>
              <a:t>Decision Tree algorithm belongs to the family of supervised learning algorithms.</a:t>
            </a:r>
            <a:endParaRPr lang="en-IN" dirty="0"/>
          </a:p>
        </p:txBody>
      </p:sp>
      <p:sp>
        <p:nvSpPr>
          <p:cNvPr id="12" name="TextBox 11">
            <a:extLst>
              <a:ext uri="{FF2B5EF4-FFF2-40B4-BE49-F238E27FC236}">
                <a16:creationId xmlns:a16="http://schemas.microsoft.com/office/drawing/2014/main" id="{7E9C7668-6534-1DD3-9903-C550A5FED295}"/>
              </a:ext>
            </a:extLst>
          </p:cNvPr>
          <p:cNvSpPr txBox="1"/>
          <p:nvPr/>
        </p:nvSpPr>
        <p:spPr>
          <a:xfrm>
            <a:off x="174825" y="1651688"/>
            <a:ext cx="10425953" cy="369332"/>
          </a:xfrm>
          <a:prstGeom prst="rect">
            <a:avLst/>
          </a:prstGeom>
          <a:noFill/>
        </p:spPr>
        <p:txBody>
          <a:bodyPr wrap="square">
            <a:spAutoFit/>
          </a:bodyPr>
          <a:lstStyle/>
          <a:p>
            <a:pPr marL="285750" indent="-285750">
              <a:buFont typeface="Wingdings" panose="05000000000000000000" pitchFamily="2" charset="2"/>
              <a:buChar char="q"/>
            </a:pPr>
            <a:r>
              <a:rPr lang="en-US" dirty="0">
                <a:solidFill>
                  <a:srgbClr val="111111"/>
                </a:solidFill>
                <a:latin typeface="open sans" panose="020B0604020202020204" pitchFamily="34" charset="0"/>
              </a:rPr>
              <a:t>T</a:t>
            </a:r>
            <a:r>
              <a:rPr lang="en-US" b="0" i="0" dirty="0">
                <a:solidFill>
                  <a:srgbClr val="111111"/>
                </a:solidFill>
                <a:effectLst/>
                <a:latin typeface="open sans" panose="020B0604020202020204" pitchFamily="34" charset="0"/>
              </a:rPr>
              <a:t>he decision tree algorithm can be used for solving </a:t>
            </a:r>
            <a:r>
              <a:rPr lang="en-US" i="0" dirty="0">
                <a:solidFill>
                  <a:srgbClr val="111111"/>
                </a:solidFill>
                <a:effectLst/>
                <a:latin typeface="open sans" panose="020B0604020202020204" pitchFamily="34" charset="0"/>
              </a:rPr>
              <a:t>regression and classification problems </a:t>
            </a:r>
            <a:endParaRPr lang="en-IN" dirty="0"/>
          </a:p>
        </p:txBody>
      </p:sp>
      <p:sp>
        <p:nvSpPr>
          <p:cNvPr id="14" name="TextBox 13">
            <a:extLst>
              <a:ext uri="{FF2B5EF4-FFF2-40B4-BE49-F238E27FC236}">
                <a16:creationId xmlns:a16="http://schemas.microsoft.com/office/drawing/2014/main" id="{7DE08FCC-A326-2B13-F318-BFE64342D0A5}"/>
              </a:ext>
            </a:extLst>
          </p:cNvPr>
          <p:cNvSpPr txBox="1"/>
          <p:nvPr/>
        </p:nvSpPr>
        <p:spPr>
          <a:xfrm>
            <a:off x="174825" y="2106024"/>
            <a:ext cx="11891669"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111111"/>
                </a:solidFill>
                <a:effectLst/>
                <a:latin typeface="open sans" panose="020B0606030504020204" pitchFamily="34" charset="0"/>
              </a:rPr>
              <a:t>The goal of using a Decision Tree is to create a training model that can use to predict the class or value of the target variable by </a:t>
            </a:r>
            <a:r>
              <a:rPr lang="en-US" i="0" dirty="0">
                <a:solidFill>
                  <a:srgbClr val="111111"/>
                </a:solidFill>
                <a:effectLst/>
                <a:latin typeface="open sans" panose="020B0606030504020204" pitchFamily="34" charset="0"/>
              </a:rPr>
              <a:t>learning simple decision rules </a:t>
            </a:r>
            <a:r>
              <a:rPr lang="en-US" b="0" i="0" dirty="0">
                <a:solidFill>
                  <a:srgbClr val="111111"/>
                </a:solidFill>
                <a:effectLst/>
                <a:latin typeface="open sans" panose="020B0606030504020204" pitchFamily="34" charset="0"/>
              </a:rPr>
              <a:t>inferred from prior data(training data).</a:t>
            </a:r>
            <a:endParaRPr lang="en-IN" dirty="0"/>
          </a:p>
        </p:txBody>
      </p:sp>
      <p:sp>
        <p:nvSpPr>
          <p:cNvPr id="17" name="TextBox 16">
            <a:extLst>
              <a:ext uri="{FF2B5EF4-FFF2-40B4-BE49-F238E27FC236}">
                <a16:creationId xmlns:a16="http://schemas.microsoft.com/office/drawing/2014/main" id="{100B28D6-1E44-8644-1AC7-332E31FD43B4}"/>
              </a:ext>
            </a:extLst>
          </p:cNvPr>
          <p:cNvSpPr txBox="1"/>
          <p:nvPr/>
        </p:nvSpPr>
        <p:spPr>
          <a:xfrm>
            <a:off x="174825" y="2914254"/>
            <a:ext cx="11985812" cy="369332"/>
          </a:xfrm>
          <a:prstGeom prst="rect">
            <a:avLst/>
          </a:prstGeom>
          <a:noFill/>
        </p:spPr>
        <p:txBody>
          <a:bodyPr wrap="square">
            <a:spAutoFit/>
          </a:bodyPr>
          <a:lstStyle/>
          <a:p>
            <a:pPr>
              <a:buFont typeface="Wingdings" panose="05000000000000000000" pitchFamily="2" charset="2"/>
              <a:buChar char="q"/>
            </a:pPr>
            <a:r>
              <a:rPr lang="en-IN" b="1" dirty="0">
                <a:latin typeface="Calibri" panose="020F0502020204030204" pitchFamily="34" charset="0"/>
                <a:ea typeface="Calibri" panose="020F0502020204030204" pitchFamily="34" charset="0"/>
                <a:cs typeface="Calibri" panose="020F0502020204030204" pitchFamily="34" charset="0"/>
              </a:rPr>
              <a:t> </a:t>
            </a: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Information Gain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Information gain is the </a:t>
            </a: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measurement of changes in entropy after the segmentation</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a dataset</a:t>
            </a:r>
          </a:p>
        </p:txBody>
      </p:sp>
      <p:sp>
        <p:nvSpPr>
          <p:cNvPr id="19" name="TextBox 18">
            <a:extLst>
              <a:ext uri="{FF2B5EF4-FFF2-40B4-BE49-F238E27FC236}">
                <a16:creationId xmlns:a16="http://schemas.microsoft.com/office/drawing/2014/main" id="{EEF2DEFA-9AC6-CFAF-6B0F-050EE324974B}"/>
              </a:ext>
            </a:extLst>
          </p:cNvPr>
          <p:cNvSpPr txBox="1"/>
          <p:nvPr/>
        </p:nvSpPr>
        <p:spPr>
          <a:xfrm>
            <a:off x="174825" y="3466644"/>
            <a:ext cx="10632116" cy="369332"/>
          </a:xfrm>
          <a:prstGeom prst="rect">
            <a:avLst/>
          </a:prstGeom>
          <a:noFill/>
        </p:spPr>
        <p:txBody>
          <a:bodyPr wrap="square">
            <a:spAutoFit/>
          </a:bodyPr>
          <a:lstStyle/>
          <a:p>
            <a:pPr>
              <a:buFont typeface="Wingdings" panose="05000000000000000000" pitchFamily="2" charset="2"/>
              <a:buChar char="q"/>
            </a:pPr>
            <a:r>
              <a:rPr lang="en-IN" sz="1800" dirty="0">
                <a:solidFill>
                  <a:schemeClr val="tx1"/>
                </a:solidFill>
                <a:effectLst/>
                <a:latin typeface="Segoe UI" panose="020B0502040204020203" pitchFamily="34" charset="0"/>
                <a:ea typeface="Times New Roman" panose="02020603050405020304" pitchFamily="18" charset="0"/>
              </a:rPr>
              <a:t> Entropy is a metric to </a:t>
            </a:r>
            <a:r>
              <a:rPr lang="en-IN" sz="1800" b="1" dirty="0">
                <a:solidFill>
                  <a:schemeClr val="tx1"/>
                </a:solidFill>
                <a:effectLst/>
                <a:latin typeface="Segoe UI" panose="020B0502040204020203" pitchFamily="34" charset="0"/>
                <a:ea typeface="Times New Roman" panose="02020603050405020304" pitchFamily="18" charset="0"/>
              </a:rPr>
              <a:t>measure the impurity</a:t>
            </a:r>
            <a:r>
              <a:rPr lang="en-IN" sz="1800" dirty="0">
                <a:solidFill>
                  <a:schemeClr val="tx1"/>
                </a:solidFill>
                <a:effectLst/>
                <a:latin typeface="Segoe UI" panose="020B0502040204020203" pitchFamily="34" charset="0"/>
                <a:ea typeface="Times New Roman" panose="02020603050405020304" pitchFamily="18" charset="0"/>
              </a:rPr>
              <a:t> in a given attribute. </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92659E6E-B7DB-C761-766C-98DDFE391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62" y="4089101"/>
            <a:ext cx="3959485" cy="2525809"/>
          </a:xfrm>
          <a:prstGeom prst="rect">
            <a:avLst/>
          </a:prstGeom>
          <a:ln>
            <a:solidFill>
              <a:schemeClr val="tx1"/>
            </a:solidFill>
          </a:ln>
        </p:spPr>
      </p:pic>
      <p:pic>
        <p:nvPicPr>
          <p:cNvPr id="23" name="Picture 22">
            <a:extLst>
              <a:ext uri="{FF2B5EF4-FFF2-40B4-BE49-F238E27FC236}">
                <a16:creationId xmlns:a16="http://schemas.microsoft.com/office/drawing/2014/main" id="{A9043507-5CB5-7CA1-0E3F-CB690206B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912" y="3944471"/>
            <a:ext cx="4160881" cy="264913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5" name="TextBox 24">
            <a:extLst>
              <a:ext uri="{FF2B5EF4-FFF2-40B4-BE49-F238E27FC236}">
                <a16:creationId xmlns:a16="http://schemas.microsoft.com/office/drawing/2014/main" id="{A2EEBF83-7718-2888-7CF6-BF7EAFA8DCF2}"/>
              </a:ext>
            </a:extLst>
          </p:cNvPr>
          <p:cNvSpPr txBox="1"/>
          <p:nvPr/>
        </p:nvSpPr>
        <p:spPr>
          <a:xfrm rot="18967739">
            <a:off x="4561727" y="4696130"/>
            <a:ext cx="2489134" cy="369332"/>
          </a:xfrm>
          <a:prstGeom prst="rect">
            <a:avLst/>
          </a:prstGeom>
          <a:noFill/>
        </p:spPr>
        <p:txBody>
          <a:bodyPr wrap="square">
            <a:spAutoFit/>
          </a:bodyPr>
          <a:lstStyle/>
          <a:p>
            <a:r>
              <a:rPr lang="en-IN" sz="1800" b="1" dirty="0">
                <a:solidFill>
                  <a:schemeClr val="accent3">
                    <a:lumMod val="50000"/>
                  </a:schemeClr>
                </a:solidFill>
              </a:rPr>
              <a:t>DECISION TREE</a:t>
            </a:r>
            <a:endParaRPr lang="en-IN" dirty="0">
              <a:solidFill>
                <a:schemeClr val="accent3">
                  <a:lumMod val="50000"/>
                </a:schemeClr>
              </a:solidFill>
            </a:endParaRPr>
          </a:p>
        </p:txBody>
      </p:sp>
      <p:pic>
        <p:nvPicPr>
          <p:cNvPr id="27" name="Picture 26">
            <a:extLst>
              <a:ext uri="{FF2B5EF4-FFF2-40B4-BE49-F238E27FC236}">
                <a16:creationId xmlns:a16="http://schemas.microsoft.com/office/drawing/2014/main" id="{BA1F4AFA-8BC0-48E9-5EA1-1B1B6067C9F7}"/>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28935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7D8BF09-239D-FC65-7945-9E1D62BD134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E5171243-96DD-3897-66CE-EF575B61256F}"/>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4" name="TextBox 13">
            <a:extLst>
              <a:ext uri="{FF2B5EF4-FFF2-40B4-BE49-F238E27FC236}">
                <a16:creationId xmlns:a16="http://schemas.microsoft.com/office/drawing/2014/main" id="{3A320E9E-1B67-7B42-6204-689DA06EE2B7}"/>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LOGISTIC REGRESSION</a:t>
            </a:r>
            <a:endParaRPr lang="en-IN" sz="2000" b="1" i="0" dirty="0">
              <a:solidFill>
                <a:schemeClr val="accent3">
                  <a:lumMod val="50000"/>
                </a:schemeClr>
              </a:solidFill>
              <a:effectLst/>
              <a:latin typeface="erdana"/>
            </a:endParaRPr>
          </a:p>
        </p:txBody>
      </p:sp>
      <p:sp>
        <p:nvSpPr>
          <p:cNvPr id="16" name="TextBox 15">
            <a:extLst>
              <a:ext uri="{FF2B5EF4-FFF2-40B4-BE49-F238E27FC236}">
                <a16:creationId xmlns:a16="http://schemas.microsoft.com/office/drawing/2014/main" id="{37942E29-030D-A3FA-C02E-05740C5F809B}"/>
              </a:ext>
            </a:extLst>
          </p:cNvPr>
          <p:cNvSpPr txBox="1"/>
          <p:nvPr/>
        </p:nvSpPr>
        <p:spPr>
          <a:xfrm>
            <a:off x="174825" y="1038206"/>
            <a:ext cx="11851342"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LR is one of the most popular Machine Learning algorithms, which comes under the Supervised Learning technique.</a:t>
            </a:r>
            <a:endParaRPr lang="en-IN" dirty="0"/>
          </a:p>
        </p:txBody>
      </p:sp>
      <p:sp>
        <p:nvSpPr>
          <p:cNvPr id="18" name="TextBox 17">
            <a:extLst>
              <a:ext uri="{FF2B5EF4-FFF2-40B4-BE49-F238E27FC236}">
                <a16:creationId xmlns:a16="http://schemas.microsoft.com/office/drawing/2014/main" id="{5D7A74E5-2C8E-26D4-83CF-EF60D38E5C4F}"/>
              </a:ext>
            </a:extLst>
          </p:cNvPr>
          <p:cNvSpPr txBox="1"/>
          <p:nvPr/>
        </p:nvSpPr>
        <p:spPr>
          <a:xfrm>
            <a:off x="174824" y="1546619"/>
            <a:ext cx="10730752"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It is used for predicting the categorical dependent variable using a given set of independent variables.</a:t>
            </a:r>
            <a:endParaRPr lang="en-IN" dirty="0"/>
          </a:p>
        </p:txBody>
      </p:sp>
      <p:sp>
        <p:nvSpPr>
          <p:cNvPr id="20" name="TextBox 19">
            <a:extLst>
              <a:ext uri="{FF2B5EF4-FFF2-40B4-BE49-F238E27FC236}">
                <a16:creationId xmlns:a16="http://schemas.microsoft.com/office/drawing/2014/main" id="{BB7166D2-FBEB-460C-9A92-74A588F5DCF7}"/>
              </a:ext>
            </a:extLst>
          </p:cNvPr>
          <p:cNvSpPr txBox="1"/>
          <p:nvPr/>
        </p:nvSpPr>
        <p:spPr>
          <a:xfrm>
            <a:off x="161390" y="2039876"/>
            <a:ext cx="11918564"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In LR, instead of fitting a regression line, we fit an "S" shaped logistic function, </a:t>
            </a:r>
            <a:r>
              <a:rPr lang="en-US" dirty="0">
                <a:solidFill>
                  <a:srgbClr val="000000"/>
                </a:solidFill>
                <a:latin typeface="inter-regular"/>
              </a:rPr>
              <a:t>and the curve </a:t>
            </a:r>
            <a:r>
              <a:rPr lang="en-US" b="1" dirty="0">
                <a:solidFill>
                  <a:srgbClr val="000000"/>
                </a:solidFill>
                <a:latin typeface="inter-regular"/>
              </a:rPr>
              <a:t>lies between 0 and 1</a:t>
            </a:r>
            <a:endParaRPr lang="en-US" b="1" i="0" dirty="0">
              <a:solidFill>
                <a:srgbClr val="000000"/>
              </a:solidFill>
              <a:effectLst/>
              <a:latin typeface="inter-regular"/>
            </a:endParaRPr>
          </a:p>
        </p:txBody>
      </p:sp>
      <p:sp>
        <p:nvSpPr>
          <p:cNvPr id="23" name="Content Placeholder 4">
            <a:extLst>
              <a:ext uri="{FF2B5EF4-FFF2-40B4-BE49-F238E27FC236}">
                <a16:creationId xmlns:a16="http://schemas.microsoft.com/office/drawing/2014/main" id="{7C9FE7E3-EB74-0DB2-F8CE-D8F7A1ADD2D9}"/>
              </a:ext>
            </a:extLst>
          </p:cNvPr>
          <p:cNvSpPr>
            <a:spLocks noGrp="1"/>
          </p:cNvSpPr>
          <p:nvPr/>
        </p:nvSpPr>
        <p:spPr>
          <a:xfrm>
            <a:off x="286871" y="3610331"/>
            <a:ext cx="4840942" cy="292493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IN" sz="1800" dirty="0">
              <a:effectLst/>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9E8B4D46-AA7A-D892-33FA-E41F06F74C35}"/>
              </a:ext>
            </a:extLst>
          </p:cNvPr>
          <p:cNvSpPr txBox="1"/>
          <p:nvPr/>
        </p:nvSpPr>
        <p:spPr>
          <a:xfrm>
            <a:off x="174824" y="2547772"/>
            <a:ext cx="11506188" cy="369332"/>
          </a:xfrm>
          <a:prstGeom prst="rect">
            <a:avLst/>
          </a:prstGeom>
          <a:noFill/>
        </p:spPr>
        <p:txBody>
          <a:bodyPr wrap="square">
            <a:spAutoFit/>
          </a:bodyPr>
          <a:lstStyle/>
          <a:p>
            <a:pPr marL="285750" indent="-285750">
              <a:buFont typeface="Wingdings" panose="05000000000000000000" pitchFamily="2" charset="2"/>
              <a:buChar char="q"/>
            </a:pPr>
            <a:r>
              <a:rPr lang="en-IN" sz="1800" dirty="0">
                <a:solidFill>
                  <a:srgbClr val="000000"/>
                </a:solidFill>
                <a:effectLst/>
                <a:latin typeface="Segoe UI" panose="020B0502040204020203" pitchFamily="34" charset="0"/>
                <a:ea typeface="Times New Roman" panose="02020603050405020304" pitchFamily="18" charset="0"/>
              </a:rPr>
              <a:t>The S-shaped curve is also known as a logistic function that uses the concept of the </a:t>
            </a:r>
            <a:r>
              <a:rPr lang="en-IN" sz="1800" b="1" dirty="0">
                <a:solidFill>
                  <a:srgbClr val="000000"/>
                </a:solidFill>
                <a:effectLst/>
                <a:latin typeface="Segoe UI" panose="020B0502040204020203" pitchFamily="34" charset="0"/>
                <a:ea typeface="Times New Roman" panose="02020603050405020304" pitchFamily="18" charset="0"/>
              </a:rPr>
              <a:t>threshold/cut-off. </a:t>
            </a:r>
          </a:p>
        </p:txBody>
      </p:sp>
      <p:sp>
        <p:nvSpPr>
          <p:cNvPr id="27" name="TextBox 26">
            <a:extLst>
              <a:ext uri="{FF2B5EF4-FFF2-40B4-BE49-F238E27FC236}">
                <a16:creationId xmlns:a16="http://schemas.microsoft.com/office/drawing/2014/main" id="{18F48991-E17B-938F-83AB-1045CE40B23F}"/>
              </a:ext>
            </a:extLst>
          </p:cNvPr>
          <p:cNvSpPr txBox="1"/>
          <p:nvPr/>
        </p:nvSpPr>
        <p:spPr>
          <a:xfrm>
            <a:off x="174823" y="3041546"/>
            <a:ext cx="10498405" cy="369332"/>
          </a:xfrm>
          <a:prstGeom prst="rect">
            <a:avLst/>
          </a:prstGeom>
          <a:noFill/>
        </p:spPr>
        <p:txBody>
          <a:bodyPr wrap="square">
            <a:spAutoFit/>
          </a:bodyPr>
          <a:lstStyle/>
          <a:p>
            <a:pPr marL="285750" indent="-285750">
              <a:buFont typeface="Wingdings" panose="05000000000000000000" pitchFamily="2" charset="2"/>
              <a:buChar char="q"/>
            </a:pPr>
            <a:r>
              <a:rPr lang="en-IN" sz="1800" dirty="0">
                <a:solidFill>
                  <a:srgbClr val="000000"/>
                </a:solidFill>
                <a:effectLst/>
                <a:latin typeface="Segoe UI" panose="020B0502040204020203" pitchFamily="34" charset="0"/>
                <a:ea typeface="Times New Roman" panose="02020603050405020304" pitchFamily="18" charset="0"/>
              </a:rPr>
              <a:t>Any value above the threshold will tend to 1, and below the threshold will tend to 0.  </a:t>
            </a:r>
            <a:endParaRPr lang="en-IN" sz="1800" dirty="0">
              <a:effectLst/>
              <a:latin typeface="Times New Roman" panose="02020603050405020304" pitchFamily="18" charset="0"/>
              <a:ea typeface="Times New Roman" panose="02020603050405020304" pitchFamily="18" charset="0"/>
            </a:endParaRPr>
          </a:p>
        </p:txBody>
      </p:sp>
      <p:pic>
        <p:nvPicPr>
          <p:cNvPr id="1026" name="Picture 2" descr="Logistic Regression in Machine Learning">
            <a:extLst>
              <a:ext uri="{FF2B5EF4-FFF2-40B4-BE49-F238E27FC236}">
                <a16:creationId xmlns:a16="http://schemas.microsoft.com/office/drawing/2014/main" id="{9191A3A4-68AC-D4B9-F94B-468FFDE50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23" y="3660673"/>
            <a:ext cx="4580939" cy="27485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A97C34E-D8C5-1113-1EB9-93EB42418D15}"/>
              </a:ext>
            </a:extLst>
          </p:cNvPr>
          <p:cNvSpPr txBox="1"/>
          <p:nvPr/>
        </p:nvSpPr>
        <p:spPr>
          <a:xfrm rot="18552796">
            <a:off x="4463097" y="4753638"/>
            <a:ext cx="3320188" cy="369332"/>
          </a:xfrm>
          <a:prstGeom prst="rect">
            <a:avLst/>
          </a:prstGeom>
          <a:noFill/>
        </p:spPr>
        <p:txBody>
          <a:bodyPr wrap="square">
            <a:spAutoFit/>
          </a:bodyPr>
          <a:lstStyle/>
          <a:p>
            <a:r>
              <a:rPr lang="en-IN" sz="1800" b="1" dirty="0">
                <a:solidFill>
                  <a:schemeClr val="accent3">
                    <a:lumMod val="50000"/>
                  </a:schemeClr>
                </a:solidFill>
              </a:rPr>
              <a:t>     LOGISTIC REGRESSION</a:t>
            </a:r>
            <a:endParaRPr lang="en-IN" sz="1800" b="1" i="0" dirty="0">
              <a:solidFill>
                <a:schemeClr val="accent3">
                  <a:lumMod val="50000"/>
                </a:schemeClr>
              </a:solidFill>
              <a:effectLst/>
              <a:latin typeface="erdana"/>
            </a:endParaRPr>
          </a:p>
        </p:txBody>
      </p:sp>
      <p:pic>
        <p:nvPicPr>
          <p:cNvPr id="31" name="Picture 30">
            <a:extLst>
              <a:ext uri="{FF2B5EF4-FFF2-40B4-BE49-F238E27FC236}">
                <a16:creationId xmlns:a16="http://schemas.microsoft.com/office/drawing/2014/main" id="{4E6703C3-824E-28DF-147C-782D17FDB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77" y="3921383"/>
            <a:ext cx="4122777" cy="261388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3" name="Picture 32">
            <a:extLst>
              <a:ext uri="{FF2B5EF4-FFF2-40B4-BE49-F238E27FC236}">
                <a16:creationId xmlns:a16="http://schemas.microsoft.com/office/drawing/2014/main" id="{90016B51-C0D6-764F-CF12-BD9C905B077C}"/>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53225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535928-4E7F-657E-E2AE-C456D8CDDC8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89A864E5-C3D3-B103-04F8-AEA87B91FC71}"/>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B391063E-BA4E-95A9-D78D-BAD4119CB798}"/>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815E17EB-1D74-0466-6E06-7FB3D79E3576}"/>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RANDOM FOREST</a:t>
            </a:r>
            <a:endParaRPr lang="en-IN" sz="2000" b="1" i="0" dirty="0">
              <a:solidFill>
                <a:schemeClr val="accent3">
                  <a:lumMod val="50000"/>
                </a:schemeClr>
              </a:solidFill>
              <a:effectLst/>
              <a:latin typeface="erdana"/>
            </a:endParaRPr>
          </a:p>
        </p:txBody>
      </p:sp>
      <p:sp>
        <p:nvSpPr>
          <p:cNvPr id="9" name="TextBox 8">
            <a:extLst>
              <a:ext uri="{FF2B5EF4-FFF2-40B4-BE49-F238E27FC236}">
                <a16:creationId xmlns:a16="http://schemas.microsoft.com/office/drawing/2014/main" id="{F98D08D6-9429-BA31-0968-7CC59F31905B}"/>
              </a:ext>
            </a:extLst>
          </p:cNvPr>
          <p:cNvSpPr txBox="1"/>
          <p:nvPr/>
        </p:nvSpPr>
        <p:spPr>
          <a:xfrm>
            <a:off x="174822" y="1948192"/>
            <a:ext cx="11819953"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rPr>
              <a:t>It is based on the concept of </a:t>
            </a:r>
            <a:r>
              <a:rPr lang="en-US" b="1" i="0" dirty="0">
                <a:solidFill>
                  <a:srgbClr val="333333"/>
                </a:solidFill>
                <a:effectLst/>
              </a:rPr>
              <a:t>ensemble learning,</a:t>
            </a:r>
            <a:r>
              <a:rPr lang="en-US" b="0" i="0" dirty="0">
                <a:solidFill>
                  <a:srgbClr val="333333"/>
                </a:solidFill>
                <a:effectLst/>
              </a:rPr>
              <a:t> which is a process of </a:t>
            </a:r>
            <a:r>
              <a:rPr lang="en-US" dirty="0">
                <a:solidFill>
                  <a:srgbClr val="333333"/>
                </a:solidFill>
              </a:rPr>
              <a:t>combining multiple classifiers to solve a  complex problem and to improve the performance of the model</a:t>
            </a:r>
            <a:endParaRPr lang="en-IN" dirty="0"/>
          </a:p>
        </p:txBody>
      </p:sp>
      <p:sp>
        <p:nvSpPr>
          <p:cNvPr id="11" name="TextBox 10">
            <a:extLst>
              <a:ext uri="{FF2B5EF4-FFF2-40B4-BE49-F238E27FC236}">
                <a16:creationId xmlns:a16="http://schemas.microsoft.com/office/drawing/2014/main" id="{6E613DC5-7686-1C2F-E4FC-611B5818C903}"/>
              </a:ext>
            </a:extLst>
          </p:cNvPr>
          <p:cNvSpPr txBox="1"/>
          <p:nvPr/>
        </p:nvSpPr>
        <p:spPr>
          <a:xfrm>
            <a:off x="174824" y="1038206"/>
            <a:ext cx="11757199"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latin typeface="inter-regular"/>
              </a:rPr>
              <a:t>Random Forest is a popular machine learning algorithm that belongs to the supervised learning technique.</a:t>
            </a:r>
            <a:endParaRPr lang="en-IN" dirty="0"/>
          </a:p>
        </p:txBody>
      </p:sp>
      <p:sp>
        <p:nvSpPr>
          <p:cNvPr id="13" name="TextBox 12">
            <a:extLst>
              <a:ext uri="{FF2B5EF4-FFF2-40B4-BE49-F238E27FC236}">
                <a16:creationId xmlns:a16="http://schemas.microsoft.com/office/drawing/2014/main" id="{C6071CE8-43E6-1F09-B6DD-D6F1B462C237}"/>
              </a:ext>
            </a:extLst>
          </p:cNvPr>
          <p:cNvSpPr txBox="1"/>
          <p:nvPr/>
        </p:nvSpPr>
        <p:spPr>
          <a:xfrm>
            <a:off x="174823" y="1493856"/>
            <a:ext cx="908571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latin typeface="inter-regular"/>
              </a:rPr>
              <a:t>It can be used for both Classification and Regression problems in ML.</a:t>
            </a:r>
            <a:endParaRPr lang="en-IN" dirty="0"/>
          </a:p>
        </p:txBody>
      </p:sp>
      <p:sp>
        <p:nvSpPr>
          <p:cNvPr id="15" name="TextBox 14">
            <a:extLst>
              <a:ext uri="{FF2B5EF4-FFF2-40B4-BE49-F238E27FC236}">
                <a16:creationId xmlns:a16="http://schemas.microsoft.com/office/drawing/2014/main" id="{9A009521-17FA-4CD6-C7AE-1DF3AA7B91E5}"/>
              </a:ext>
            </a:extLst>
          </p:cNvPr>
          <p:cNvSpPr txBox="1"/>
          <p:nvPr/>
        </p:nvSpPr>
        <p:spPr>
          <a:xfrm>
            <a:off x="161390" y="2679091"/>
            <a:ext cx="11071386" cy="369332"/>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333333"/>
                </a:solidFill>
                <a:effectLst/>
                <a:latin typeface="inter-bold"/>
              </a:rPr>
              <a:t>The greater number of trees in the forest leads to higher accuracy and prevents the problem of overfitting.</a:t>
            </a:r>
            <a:endParaRPr lang="en-IN" dirty="0"/>
          </a:p>
        </p:txBody>
      </p:sp>
      <p:sp>
        <p:nvSpPr>
          <p:cNvPr id="17" name="TextBox 16">
            <a:extLst>
              <a:ext uri="{FF2B5EF4-FFF2-40B4-BE49-F238E27FC236}">
                <a16:creationId xmlns:a16="http://schemas.microsoft.com/office/drawing/2014/main" id="{90951C05-1CCC-4415-5416-3195DC2015B2}"/>
              </a:ext>
            </a:extLst>
          </p:cNvPr>
          <p:cNvSpPr txBox="1"/>
          <p:nvPr/>
        </p:nvSpPr>
        <p:spPr>
          <a:xfrm>
            <a:off x="510989" y="3392029"/>
            <a:ext cx="4491317" cy="369332"/>
          </a:xfrm>
          <a:prstGeom prst="rect">
            <a:avLst/>
          </a:prstGeom>
          <a:noFill/>
        </p:spPr>
        <p:txBody>
          <a:bodyPr wrap="square">
            <a:spAutoFit/>
          </a:bodyPr>
          <a:lstStyle/>
          <a:p>
            <a:r>
              <a:rPr lang="en-IN" sz="1800" b="1" dirty="0">
                <a:solidFill>
                  <a:schemeClr val="accent3">
                    <a:lumMod val="50000"/>
                  </a:schemeClr>
                </a:solidFill>
              </a:rPr>
              <a:t>RANDOM FOREST</a:t>
            </a:r>
            <a:endParaRPr lang="en-IN" sz="1800" b="1" i="0" dirty="0">
              <a:solidFill>
                <a:schemeClr val="accent3">
                  <a:lumMod val="50000"/>
                </a:schemeClr>
              </a:solidFill>
              <a:effectLst/>
              <a:latin typeface="erdana"/>
            </a:endParaRPr>
          </a:p>
        </p:txBody>
      </p:sp>
      <p:pic>
        <p:nvPicPr>
          <p:cNvPr id="19" name="Picture 18">
            <a:extLst>
              <a:ext uri="{FF2B5EF4-FFF2-40B4-BE49-F238E27FC236}">
                <a16:creationId xmlns:a16="http://schemas.microsoft.com/office/drawing/2014/main" id="{F82A4463-49DF-54B1-4FC5-D6A625479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340" y="3429000"/>
            <a:ext cx="5136777" cy="285307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4" name="TextBox 23">
            <a:extLst>
              <a:ext uri="{FF2B5EF4-FFF2-40B4-BE49-F238E27FC236}">
                <a16:creationId xmlns:a16="http://schemas.microsoft.com/office/drawing/2014/main" id="{2448F9F8-3ADB-C472-382B-7065A46F1C8E}"/>
              </a:ext>
            </a:extLst>
          </p:cNvPr>
          <p:cNvSpPr txBox="1"/>
          <p:nvPr/>
        </p:nvSpPr>
        <p:spPr>
          <a:xfrm>
            <a:off x="244329" y="3920302"/>
            <a:ext cx="4757977" cy="369332"/>
          </a:xfrm>
          <a:prstGeom prst="rect">
            <a:avLst/>
          </a:prstGeom>
          <a:noFill/>
        </p:spPr>
        <p:txBody>
          <a:bodyPr wrap="square">
            <a:spAutoFit/>
          </a:bodyPr>
          <a:lstStyle/>
          <a:p>
            <a:pPr lvl="0" defTabSz="914400"/>
            <a:r>
              <a:rPr lang="en-US" altLang="en-US" dirty="0">
                <a:solidFill>
                  <a:srgbClr val="000000"/>
                </a:solidFill>
                <a:latin typeface="Arial Unicode MS"/>
              </a:rPr>
              <a:t>RandomForestClassifier(n_estimators=50, </a:t>
            </a:r>
          </a:p>
        </p:txBody>
      </p:sp>
      <p:sp>
        <p:nvSpPr>
          <p:cNvPr id="26" name="TextBox 25">
            <a:extLst>
              <a:ext uri="{FF2B5EF4-FFF2-40B4-BE49-F238E27FC236}">
                <a16:creationId xmlns:a16="http://schemas.microsoft.com/office/drawing/2014/main" id="{B67FE589-3353-12F1-A2CC-09CB27BF3841}"/>
              </a:ext>
            </a:extLst>
          </p:cNvPr>
          <p:cNvSpPr txBox="1"/>
          <p:nvPr/>
        </p:nvSpPr>
        <p:spPr>
          <a:xfrm>
            <a:off x="244329" y="4481144"/>
            <a:ext cx="6096000" cy="369332"/>
          </a:xfrm>
          <a:prstGeom prst="rect">
            <a:avLst/>
          </a:prstGeom>
          <a:noFill/>
        </p:spPr>
        <p:txBody>
          <a:bodyPr wrap="square">
            <a:spAutoFit/>
          </a:bodyPr>
          <a:lstStyle/>
          <a:p>
            <a:pPr lvl="0" defTabSz="914400"/>
            <a:r>
              <a:rPr lang="en-US" altLang="en-US" dirty="0">
                <a:solidFill>
                  <a:srgbClr val="000000"/>
                </a:solidFill>
                <a:latin typeface="Arial Unicode MS"/>
              </a:rPr>
              <a:t>random_state=2)</a:t>
            </a:r>
            <a:endParaRPr lang="en-US" altLang="en-US" sz="4000" dirty="0"/>
          </a:p>
        </p:txBody>
      </p:sp>
      <p:sp>
        <p:nvSpPr>
          <p:cNvPr id="27" name="TextBox 26">
            <a:extLst>
              <a:ext uri="{FF2B5EF4-FFF2-40B4-BE49-F238E27FC236}">
                <a16:creationId xmlns:a16="http://schemas.microsoft.com/office/drawing/2014/main" id="{0B44FBCF-315F-9353-FEA8-CB2666598A5E}"/>
              </a:ext>
            </a:extLst>
          </p:cNvPr>
          <p:cNvSpPr txBox="1"/>
          <p:nvPr/>
        </p:nvSpPr>
        <p:spPr>
          <a:xfrm>
            <a:off x="174822" y="5039828"/>
            <a:ext cx="5047104" cy="923330"/>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n_estimators: </a:t>
            </a:r>
            <a:r>
              <a:rPr lang="en-US" b="1" i="0" dirty="0">
                <a:effectLst/>
                <a:latin typeface="arial" panose="020B0604020202020204" pitchFamily="34" charset="0"/>
              </a:rPr>
              <a:t>The maximum number of</a:t>
            </a:r>
          </a:p>
          <a:p>
            <a:pPr marL="285750" indent="-285750">
              <a:buFont typeface="Wingdings" panose="05000000000000000000" pitchFamily="2" charset="2"/>
              <a:buChar char="q"/>
            </a:pPr>
            <a:endParaRPr lang="en-US" b="1" dirty="0">
              <a:latin typeface="arial" panose="020B0604020202020204" pitchFamily="34" charset="0"/>
            </a:endParaRPr>
          </a:p>
          <a:p>
            <a:r>
              <a:rPr lang="en-US" b="1" i="0" dirty="0">
                <a:effectLst/>
                <a:latin typeface="arial" panose="020B0604020202020204" pitchFamily="34" charset="0"/>
              </a:rPr>
              <a:t>    estimators (models) to train sequentially</a:t>
            </a:r>
            <a:r>
              <a:rPr lang="en-US" b="0" i="0" dirty="0">
                <a:effectLst/>
                <a:latin typeface="arial" panose="020B0604020202020204" pitchFamily="34" charset="0"/>
              </a:rPr>
              <a:t>.</a:t>
            </a:r>
            <a:endParaRPr lang="en-US" b="0" dirty="0">
              <a:effectLst/>
              <a:latin typeface="Courier New" panose="02070309020205020404" pitchFamily="49" charset="0"/>
            </a:endParaRPr>
          </a:p>
        </p:txBody>
      </p:sp>
      <p:pic>
        <p:nvPicPr>
          <p:cNvPr id="29" name="Picture 28">
            <a:extLst>
              <a:ext uri="{FF2B5EF4-FFF2-40B4-BE49-F238E27FC236}">
                <a16:creationId xmlns:a16="http://schemas.microsoft.com/office/drawing/2014/main" id="{A56B7381-75A9-81F1-9782-D4D22FE53110}"/>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23628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298D7E6-20C8-15DB-5651-150B0ED745E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2DBC1B30-D31D-379B-093B-54B61636F6FE}"/>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9FD77B76-170C-A89D-8334-0C4F471679F1}"/>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7" name="TextBox 6">
            <a:extLst>
              <a:ext uri="{FF2B5EF4-FFF2-40B4-BE49-F238E27FC236}">
                <a16:creationId xmlns:a16="http://schemas.microsoft.com/office/drawing/2014/main" id="{5F30DB05-4928-2D02-9628-15C9B34CD585}"/>
              </a:ext>
            </a:extLst>
          </p:cNvPr>
          <p:cNvSpPr txBox="1"/>
          <p:nvPr/>
        </p:nvSpPr>
        <p:spPr>
          <a:xfrm>
            <a:off x="174825" y="583870"/>
            <a:ext cx="10498404"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ADABOOSTCLASSIFIER ,GRADIENTBOOSTING &amp; XGBOOST</a:t>
            </a:r>
            <a:endParaRPr lang="en-IN" sz="2000" b="1" dirty="0">
              <a:solidFill>
                <a:schemeClr val="accent3">
                  <a:lumMod val="50000"/>
                </a:schemeClr>
              </a:solidFill>
              <a:effectLst/>
              <a:latin typeface="Courier New" panose="02070309020205020404" pitchFamily="49" charset="0"/>
            </a:endParaRPr>
          </a:p>
        </p:txBody>
      </p:sp>
      <p:sp>
        <p:nvSpPr>
          <p:cNvPr id="11" name="TextBox 10">
            <a:extLst>
              <a:ext uri="{FF2B5EF4-FFF2-40B4-BE49-F238E27FC236}">
                <a16:creationId xmlns:a16="http://schemas.microsoft.com/office/drawing/2014/main" id="{8A295EBC-76A0-45CF-8753-3A0F30324150}"/>
              </a:ext>
            </a:extLst>
          </p:cNvPr>
          <p:cNvSpPr txBox="1"/>
          <p:nvPr/>
        </p:nvSpPr>
        <p:spPr>
          <a:xfrm>
            <a:off x="174825" y="985932"/>
            <a:ext cx="11846846"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5192D"/>
                </a:solidFill>
                <a:effectLst/>
                <a:latin typeface="Studio-Feixen-Sans"/>
              </a:rPr>
              <a:t>Boosting algorithms combine multiple low accuracy(or weak) models to create a high accuracy(or strong) models. </a:t>
            </a:r>
            <a:endParaRPr lang="en-IN" dirty="0"/>
          </a:p>
        </p:txBody>
      </p:sp>
      <p:sp>
        <p:nvSpPr>
          <p:cNvPr id="13" name="TextBox 12">
            <a:extLst>
              <a:ext uri="{FF2B5EF4-FFF2-40B4-BE49-F238E27FC236}">
                <a16:creationId xmlns:a16="http://schemas.microsoft.com/office/drawing/2014/main" id="{C3F9C6D1-12C6-9891-5DC2-C86F4C376218}"/>
              </a:ext>
            </a:extLst>
          </p:cNvPr>
          <p:cNvSpPr txBox="1"/>
          <p:nvPr/>
        </p:nvSpPr>
        <p:spPr>
          <a:xfrm>
            <a:off x="183790" y="1433392"/>
            <a:ext cx="11698890"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5192D"/>
                </a:solidFill>
                <a:effectLst/>
                <a:latin typeface="Studio-Feixen-Sans"/>
              </a:rPr>
              <a:t>Boosting algorithms such as </a:t>
            </a:r>
            <a:r>
              <a:rPr lang="en-US" b="1" i="0" dirty="0">
                <a:solidFill>
                  <a:srgbClr val="05192D"/>
                </a:solidFill>
                <a:effectLst/>
                <a:latin typeface="Studio-Feixen-Sans"/>
              </a:rPr>
              <a:t>AdaBoost</a:t>
            </a:r>
            <a:r>
              <a:rPr lang="en-US" b="0" i="0" dirty="0">
                <a:solidFill>
                  <a:srgbClr val="05192D"/>
                </a:solidFill>
                <a:effectLst/>
                <a:latin typeface="Studio-Feixen-Sans"/>
              </a:rPr>
              <a:t>, </a:t>
            </a:r>
            <a:r>
              <a:rPr lang="en-US" b="1" i="0" dirty="0">
                <a:solidFill>
                  <a:srgbClr val="05192D"/>
                </a:solidFill>
                <a:effectLst/>
                <a:latin typeface="Studio-Feixen-Sans"/>
              </a:rPr>
              <a:t>Gradient Boosting</a:t>
            </a:r>
            <a:r>
              <a:rPr lang="en-US" b="0" i="0" dirty="0">
                <a:solidFill>
                  <a:srgbClr val="05192D"/>
                </a:solidFill>
                <a:effectLst/>
                <a:latin typeface="Studio-Feixen-Sans"/>
              </a:rPr>
              <a:t>, and </a:t>
            </a:r>
            <a:r>
              <a:rPr lang="en-US" b="1" i="0" dirty="0">
                <a:solidFill>
                  <a:srgbClr val="05192D"/>
                </a:solidFill>
                <a:effectLst/>
                <a:latin typeface="Studio-Feixen-Sans"/>
              </a:rPr>
              <a:t>XGBoost</a:t>
            </a:r>
            <a:r>
              <a:rPr lang="en-US" b="0" i="0" dirty="0">
                <a:solidFill>
                  <a:srgbClr val="05192D"/>
                </a:solidFill>
                <a:effectLst/>
                <a:latin typeface="Studio-Feixen-Sans"/>
              </a:rPr>
              <a:t> are widely used machine learning algorithm to win the data science competitions.</a:t>
            </a:r>
            <a:endParaRPr lang="en-IN" dirty="0"/>
          </a:p>
        </p:txBody>
      </p:sp>
      <p:sp>
        <p:nvSpPr>
          <p:cNvPr id="15" name="TextBox 14">
            <a:extLst>
              <a:ext uri="{FF2B5EF4-FFF2-40B4-BE49-F238E27FC236}">
                <a16:creationId xmlns:a16="http://schemas.microsoft.com/office/drawing/2014/main" id="{7275D522-2AC1-0FC0-4996-C1451C997380}"/>
              </a:ext>
            </a:extLst>
          </p:cNvPr>
          <p:cNvSpPr txBox="1"/>
          <p:nvPr/>
        </p:nvSpPr>
        <p:spPr>
          <a:xfrm>
            <a:off x="183790" y="2127906"/>
            <a:ext cx="1130897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n_estimators: </a:t>
            </a:r>
            <a:r>
              <a:rPr lang="en-US" b="1" i="0" dirty="0">
                <a:effectLst/>
                <a:latin typeface="arial" panose="020B0604020202020204" pitchFamily="34" charset="0"/>
              </a:rPr>
              <a:t>The maximum number of estimators (models) to train sequentially</a:t>
            </a:r>
            <a:r>
              <a:rPr lang="en-US" b="0" i="0" dirty="0">
                <a:effectLst/>
                <a:latin typeface="arial" panose="020B0604020202020204" pitchFamily="34" charset="0"/>
              </a:rPr>
              <a:t>.</a:t>
            </a:r>
            <a:endParaRPr lang="en-US" b="0" dirty="0">
              <a:effectLst/>
              <a:latin typeface="Courier New" panose="02070309020205020404" pitchFamily="49" charset="0"/>
            </a:endParaRPr>
          </a:p>
        </p:txBody>
      </p:sp>
      <p:sp>
        <p:nvSpPr>
          <p:cNvPr id="17" name="TextBox 16">
            <a:extLst>
              <a:ext uri="{FF2B5EF4-FFF2-40B4-BE49-F238E27FC236}">
                <a16:creationId xmlns:a16="http://schemas.microsoft.com/office/drawing/2014/main" id="{63397218-D622-1B08-5D1B-CC5D0873FB45}"/>
              </a:ext>
            </a:extLst>
          </p:cNvPr>
          <p:cNvSpPr txBox="1"/>
          <p:nvPr/>
        </p:nvSpPr>
        <p:spPr>
          <a:xfrm>
            <a:off x="304800" y="3095919"/>
            <a:ext cx="3505200" cy="369332"/>
          </a:xfrm>
          <a:prstGeom prst="rect">
            <a:avLst/>
          </a:prstGeom>
          <a:noFill/>
        </p:spPr>
        <p:txBody>
          <a:bodyPr wrap="square">
            <a:spAutoFit/>
          </a:bodyPr>
          <a:lstStyle/>
          <a:p>
            <a:r>
              <a:rPr lang="en-IN" sz="1800" b="1" dirty="0">
                <a:solidFill>
                  <a:schemeClr val="accent3">
                    <a:lumMod val="50000"/>
                  </a:schemeClr>
                </a:solidFill>
              </a:rPr>
              <a:t>ADABOOSTCLASSIFIER</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163B709A-B5E5-D6B7-54B8-2241BF708D4F}"/>
              </a:ext>
            </a:extLst>
          </p:cNvPr>
          <p:cNvSpPr txBox="1"/>
          <p:nvPr/>
        </p:nvSpPr>
        <p:spPr>
          <a:xfrm>
            <a:off x="4385995" y="3090155"/>
            <a:ext cx="2886635" cy="369332"/>
          </a:xfrm>
          <a:prstGeom prst="rect">
            <a:avLst/>
          </a:prstGeom>
          <a:noFill/>
        </p:spPr>
        <p:txBody>
          <a:bodyPr wrap="square">
            <a:spAutoFit/>
          </a:bodyPr>
          <a:lstStyle/>
          <a:p>
            <a:r>
              <a:rPr lang="en-IN" sz="1800" b="1" dirty="0">
                <a:solidFill>
                  <a:schemeClr val="accent3">
                    <a:lumMod val="50000"/>
                  </a:schemeClr>
                </a:solidFill>
              </a:rPr>
              <a:t> GRADIENTBOOSTING</a:t>
            </a:r>
            <a:endParaRPr lang="en-IN" dirty="0">
              <a:solidFill>
                <a:schemeClr val="accent3">
                  <a:lumMod val="50000"/>
                </a:schemeClr>
              </a:solidFill>
            </a:endParaRPr>
          </a:p>
        </p:txBody>
      </p:sp>
      <p:sp>
        <p:nvSpPr>
          <p:cNvPr id="21" name="TextBox 20">
            <a:extLst>
              <a:ext uri="{FF2B5EF4-FFF2-40B4-BE49-F238E27FC236}">
                <a16:creationId xmlns:a16="http://schemas.microsoft.com/office/drawing/2014/main" id="{396940C5-6FD4-94E2-9FBF-4473464FACF0}"/>
              </a:ext>
            </a:extLst>
          </p:cNvPr>
          <p:cNvSpPr txBox="1"/>
          <p:nvPr/>
        </p:nvSpPr>
        <p:spPr>
          <a:xfrm>
            <a:off x="7951696" y="3094913"/>
            <a:ext cx="2572871" cy="369332"/>
          </a:xfrm>
          <a:prstGeom prst="rect">
            <a:avLst/>
          </a:prstGeom>
          <a:noFill/>
        </p:spPr>
        <p:txBody>
          <a:bodyPr wrap="square">
            <a:spAutoFit/>
          </a:bodyPr>
          <a:lstStyle/>
          <a:p>
            <a:r>
              <a:rPr lang="en-IN" sz="1800" b="1" dirty="0">
                <a:solidFill>
                  <a:schemeClr val="accent3">
                    <a:lumMod val="50000"/>
                  </a:schemeClr>
                </a:solidFill>
              </a:rPr>
              <a:t> XGBOOST</a:t>
            </a:r>
            <a:endParaRPr lang="en-IN" dirty="0">
              <a:solidFill>
                <a:schemeClr val="accent3">
                  <a:lumMod val="50000"/>
                </a:schemeClr>
              </a:solidFill>
            </a:endParaRPr>
          </a:p>
        </p:txBody>
      </p:sp>
      <p:pic>
        <p:nvPicPr>
          <p:cNvPr id="23" name="Picture 22">
            <a:extLst>
              <a:ext uri="{FF2B5EF4-FFF2-40B4-BE49-F238E27FC236}">
                <a16:creationId xmlns:a16="http://schemas.microsoft.com/office/drawing/2014/main" id="{13A4D4D4-EB77-D627-7140-A394A811D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1" y="3585882"/>
            <a:ext cx="3505200"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5" name="Picture 24">
            <a:extLst>
              <a:ext uri="{FF2B5EF4-FFF2-40B4-BE49-F238E27FC236}">
                <a16:creationId xmlns:a16="http://schemas.microsoft.com/office/drawing/2014/main" id="{3700DD07-3C6C-96E5-B340-766079879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1011" y="3585883"/>
            <a:ext cx="3738284"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7" name="Picture 26">
            <a:extLst>
              <a:ext uri="{FF2B5EF4-FFF2-40B4-BE49-F238E27FC236}">
                <a16:creationId xmlns:a16="http://schemas.microsoft.com/office/drawing/2014/main" id="{8E70A3F2-9823-7B18-200F-F732318F2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0305" y="3585883"/>
            <a:ext cx="3809975"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9" name="TextBox 28">
            <a:extLst>
              <a:ext uri="{FF2B5EF4-FFF2-40B4-BE49-F238E27FC236}">
                <a16:creationId xmlns:a16="http://schemas.microsoft.com/office/drawing/2014/main" id="{77129B18-03C9-7D23-F7B4-A2C5B54CCA15}"/>
              </a:ext>
            </a:extLst>
          </p:cNvPr>
          <p:cNvSpPr txBox="1"/>
          <p:nvPr/>
        </p:nvSpPr>
        <p:spPr>
          <a:xfrm>
            <a:off x="510988" y="2605956"/>
            <a:ext cx="6096000" cy="369332"/>
          </a:xfrm>
          <a:prstGeom prst="rect">
            <a:avLst/>
          </a:prstGeom>
          <a:noFill/>
        </p:spPr>
        <p:txBody>
          <a:bodyPr wrap="square">
            <a:spAutoFit/>
          </a:bodyPr>
          <a:lstStyle/>
          <a:p>
            <a:r>
              <a:rPr lang="en-US" b="0" i="0" dirty="0">
                <a:effectLst/>
                <a:latin typeface="arial" panose="020B0604020202020204" pitchFamily="34" charset="0"/>
              </a:rPr>
              <a:t>We used </a:t>
            </a:r>
            <a:r>
              <a:rPr lang="en-US" b="0" i="0" dirty="0">
                <a:effectLst/>
                <a:highlight>
                  <a:srgbClr val="C0C0C0"/>
                </a:highlight>
                <a:latin typeface="arial" panose="020B0604020202020204" pitchFamily="34" charset="0"/>
              </a:rPr>
              <a:t>n_estimators = 50 , random_state = 2</a:t>
            </a:r>
            <a:endParaRPr lang="en-IN" dirty="0">
              <a:highlight>
                <a:srgbClr val="C0C0C0"/>
              </a:highlight>
            </a:endParaRPr>
          </a:p>
        </p:txBody>
      </p:sp>
      <p:pic>
        <p:nvPicPr>
          <p:cNvPr id="31" name="Picture 30">
            <a:extLst>
              <a:ext uri="{FF2B5EF4-FFF2-40B4-BE49-F238E27FC236}">
                <a16:creationId xmlns:a16="http://schemas.microsoft.com/office/drawing/2014/main" id="{FBEED56C-95B9-2E7C-B8CB-DB0D7001068F}"/>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694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F0BD3B-40DF-E76A-925B-49686FCC7D4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graphicFrame>
        <p:nvGraphicFramePr>
          <p:cNvPr id="11" name="Table 10">
            <a:extLst>
              <a:ext uri="{FF2B5EF4-FFF2-40B4-BE49-F238E27FC236}">
                <a16:creationId xmlns:a16="http://schemas.microsoft.com/office/drawing/2014/main" id="{179E093E-DC08-C1DC-FB0E-42B10DA6C4EE}"/>
              </a:ext>
            </a:extLst>
          </p:cNvPr>
          <p:cNvGraphicFramePr>
            <a:graphicFrameLocks noGrp="1"/>
          </p:cNvGraphicFramePr>
          <p:nvPr>
            <p:extLst>
              <p:ext uri="{D42A27DB-BD31-4B8C-83A1-F6EECF244321}">
                <p14:modId xmlns:p14="http://schemas.microsoft.com/office/powerpoint/2010/main" val="2424212615"/>
              </p:ext>
            </p:extLst>
          </p:nvPr>
        </p:nvGraphicFramePr>
        <p:xfrm>
          <a:off x="493059" y="1143072"/>
          <a:ext cx="11205880" cy="5232606"/>
        </p:xfrm>
        <a:graphic>
          <a:graphicData uri="http://schemas.openxmlformats.org/drawingml/2006/table">
            <a:tbl>
              <a:tblPr firstRow="1" bandRow="1">
                <a:tableStyleId>{7DF18680-E054-41AD-8BC1-D1AEF772440D}</a:tableStyleId>
              </a:tblPr>
              <a:tblGrid>
                <a:gridCol w="4043082">
                  <a:extLst>
                    <a:ext uri="{9D8B030D-6E8A-4147-A177-3AD203B41FA5}">
                      <a16:colId xmlns:a16="http://schemas.microsoft.com/office/drawing/2014/main" val="3942215879"/>
                    </a:ext>
                  </a:extLst>
                </a:gridCol>
                <a:gridCol w="3796915">
                  <a:extLst>
                    <a:ext uri="{9D8B030D-6E8A-4147-A177-3AD203B41FA5}">
                      <a16:colId xmlns:a16="http://schemas.microsoft.com/office/drawing/2014/main" val="1340734116"/>
                    </a:ext>
                  </a:extLst>
                </a:gridCol>
                <a:gridCol w="3365883">
                  <a:extLst>
                    <a:ext uri="{9D8B030D-6E8A-4147-A177-3AD203B41FA5}">
                      <a16:colId xmlns:a16="http://schemas.microsoft.com/office/drawing/2014/main" val="3665736778"/>
                    </a:ext>
                  </a:extLst>
                </a:gridCol>
              </a:tblGrid>
              <a:tr h="392646">
                <a:tc>
                  <a:txBody>
                    <a:bodyPr/>
                    <a:lstStyle/>
                    <a:p>
                      <a:r>
                        <a:rPr lang="en-IN" dirty="0"/>
                        <a:t>MECHINE LEARNING ALOGRITHM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a:lightRig rig="flood" dir="t"/>
                    </a:cell3D>
                  </a:tcPr>
                </a:tc>
                <a:tc>
                  <a:txBody>
                    <a:bodyPr/>
                    <a:lstStyle/>
                    <a:p>
                      <a:endParaRPr lang="en-IN" dirty="0"/>
                    </a:p>
                  </a:txBody>
                  <a:tcPr>
                    <a:lnT w="12700" cap="flat" cmpd="sng" algn="ctr">
                      <a:solidFill>
                        <a:schemeClr val="tx1"/>
                      </a:solidFill>
                      <a:prstDash val="solid"/>
                      <a:round/>
                      <a:headEnd type="none" w="med" len="med"/>
                      <a:tailEnd type="none" w="med" len="med"/>
                    </a:lnT>
                    <a:cell3D prstMaterial="dkEdge">
                      <a:bevel/>
                      <a:lightRig rig="flood" dir="t"/>
                    </a:cell3D>
                  </a:tcPr>
                </a:tc>
                <a:tc>
                  <a:txBody>
                    <a:bodyPr/>
                    <a:lstStyle/>
                    <a:p>
                      <a:r>
                        <a:rPr lang="en-IN" dirty="0"/>
                        <a:t>ACCURACY SCORES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a:lightRig rig="flood" dir="t"/>
                    </a:cell3D>
                  </a:tcPr>
                </a:tc>
                <a:extLst>
                  <a:ext uri="{0D108BD9-81ED-4DB2-BD59-A6C34878D82A}">
                    <a16:rowId xmlns:a16="http://schemas.microsoft.com/office/drawing/2014/main" val="1313950623"/>
                  </a:ext>
                </a:extLst>
              </a:tr>
              <a:tr h="392646">
                <a:tc>
                  <a:txBody>
                    <a:bodyPr/>
                    <a:lstStyle/>
                    <a:p>
                      <a:r>
                        <a:rPr lang="en-IN" dirty="0"/>
                        <a:t>1) K-NEAREST NEIGHBORS</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endParaRPr lang="en-IN"/>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573560878"/>
                  </a:ext>
                </a:extLst>
              </a:tr>
              <a:tr h="424619">
                <a:tc>
                  <a:txBody>
                    <a:bodyPr/>
                    <a:lstStyle/>
                    <a:p>
                      <a:r>
                        <a:rPr lang="en-IN" dirty="0"/>
                        <a:t>2) SUPPORT VECTOR MACHINE</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LINEAR</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648145422"/>
                  </a:ext>
                </a:extLst>
              </a:tr>
              <a:tr h="404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POLYNOMAL</a:t>
                      </a: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708248978"/>
                  </a:ext>
                </a:extLst>
              </a:tr>
              <a:tr h="392646">
                <a:tc>
                  <a:txBody>
                    <a:bodyPr/>
                    <a:lstStyle/>
                    <a:p>
                      <a:r>
                        <a:rPr lang="en-IN" dirty="0"/>
                        <a:t>3) NAÏVE BAYES</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GAUSSIAN</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79798786"/>
                  </a:ext>
                </a:extLst>
              </a:tr>
              <a:tr h="415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MULTINOMIAL</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675222825"/>
                  </a:ext>
                </a:extLst>
              </a:tr>
              <a:tr h="394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BERNOLLIS</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876605581"/>
                  </a:ext>
                </a:extLst>
              </a:tr>
              <a:tr h="452313">
                <a:tc>
                  <a:txBody>
                    <a:bodyPr/>
                    <a:lstStyle/>
                    <a:p>
                      <a:r>
                        <a:rPr lang="en-IN" dirty="0"/>
                        <a:t>4) RANDOM FOREST</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382374723"/>
                  </a:ext>
                </a:extLst>
              </a:tr>
              <a:tr h="392646">
                <a:tc>
                  <a:txBody>
                    <a:bodyPr/>
                    <a:lstStyle/>
                    <a:p>
                      <a:r>
                        <a:rPr lang="en-IN" dirty="0"/>
                        <a:t>5) DECISION TREE</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ENTROPY</a:t>
                      </a: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838375794"/>
                  </a:ext>
                </a:extLst>
              </a:tr>
              <a:tr h="392646">
                <a:tc>
                  <a:txBody>
                    <a:bodyPr/>
                    <a:lstStyle/>
                    <a:p>
                      <a:r>
                        <a:rPr lang="en-IN" dirty="0"/>
                        <a:t>6) LOGISTIC REGRESSION</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endParaRPr lang="en-IN" dirty="0"/>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231714037"/>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 </a:t>
                      </a:r>
                      <a:r>
                        <a:rPr lang="en-IN" sz="1800" b="0" kern="1200" dirty="0">
                          <a:solidFill>
                            <a:schemeClr val="dk1"/>
                          </a:solidFill>
                          <a:effectLst/>
                        </a:rPr>
                        <a:t>ADABOOSTCLASSIFIER</a:t>
                      </a:r>
                      <a:endParaRPr lang="en-IN"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373135733"/>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8) </a:t>
                      </a:r>
                      <a:r>
                        <a:rPr lang="en-IN" sz="1800" b="0" kern="1200" dirty="0">
                          <a:solidFill>
                            <a:schemeClr val="dk1"/>
                          </a:solidFill>
                          <a:effectLst/>
                          <a:latin typeface="+mn-lt"/>
                          <a:ea typeface="+mn-ea"/>
                          <a:cs typeface="+mn-cs"/>
                        </a:rPr>
                        <a:t>GRADIENTBOOSTINGCLASSIFIER</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528369950"/>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9) </a:t>
                      </a:r>
                      <a:r>
                        <a:rPr lang="en-IN" sz="1800" b="0" kern="1200" dirty="0">
                          <a:solidFill>
                            <a:schemeClr val="dk1"/>
                          </a:solidFill>
                          <a:effectLst/>
                          <a:latin typeface="+mn-lt"/>
                          <a:ea typeface="+mn-ea"/>
                          <a:cs typeface="+mn-cs"/>
                        </a:rPr>
                        <a:t>XGBOOSTCLASSIFIER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014788440"/>
                  </a:ext>
                </a:extLst>
              </a:tr>
            </a:tbl>
          </a:graphicData>
        </a:graphic>
      </p:graphicFrame>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ALL THE MODEL BUILDING ACCURACYE SCORES :-</a:t>
            </a:r>
            <a:endParaRPr lang="en-IN" sz="2000" b="1" i="0" dirty="0">
              <a:solidFill>
                <a:srgbClr val="0070C0"/>
              </a:solidFill>
              <a:effectLst/>
              <a:latin typeface="erdana"/>
            </a:endParaRPr>
          </a:p>
        </p:txBody>
      </p:sp>
      <p:pic>
        <p:nvPicPr>
          <p:cNvPr id="13" name="Picture 12">
            <a:extLst>
              <a:ext uri="{FF2B5EF4-FFF2-40B4-BE49-F238E27FC236}">
                <a16:creationId xmlns:a16="http://schemas.microsoft.com/office/drawing/2014/main" id="{40702E9A-1CFC-A4FA-CCB5-6B4C790A6A27}"/>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34353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F605F69-4E29-D9BE-FAA4-2CB19FE45F9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sp>
        <p:nvSpPr>
          <p:cNvPr id="9" name="TextBox 8">
            <a:extLst>
              <a:ext uri="{FF2B5EF4-FFF2-40B4-BE49-F238E27FC236}">
                <a16:creationId xmlns:a16="http://schemas.microsoft.com/office/drawing/2014/main" id="{E72D4BD8-9F19-C919-F6C8-0267DB135955}"/>
              </a:ext>
            </a:extLst>
          </p:cNvPr>
          <p:cNvSpPr txBox="1"/>
          <p:nvPr/>
        </p:nvSpPr>
        <p:spPr>
          <a:xfrm>
            <a:off x="174825" y="1038206"/>
            <a:ext cx="8973671"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Roboto" panose="02000000000000000000" pitchFamily="2" charset="0"/>
              </a:rPr>
              <a:t>NOTE : From all the models we are getting 0.98% for the following models</a:t>
            </a:r>
          </a:p>
        </p:txBody>
      </p:sp>
      <p:sp>
        <p:nvSpPr>
          <p:cNvPr id="11" name="TextBox 10">
            <a:extLst>
              <a:ext uri="{FF2B5EF4-FFF2-40B4-BE49-F238E27FC236}">
                <a16:creationId xmlns:a16="http://schemas.microsoft.com/office/drawing/2014/main" id="{14154B10-812D-83B4-D518-F3F6B27A8EDC}"/>
              </a:ext>
            </a:extLst>
          </p:cNvPr>
          <p:cNvSpPr txBox="1"/>
          <p:nvPr/>
        </p:nvSpPr>
        <p:spPr>
          <a:xfrm>
            <a:off x="174825" y="1586594"/>
            <a:ext cx="10838329"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Roboto" panose="02000000000000000000" pitchFamily="2" charset="0"/>
              </a:rPr>
              <a:t>Svc clf_poly</a:t>
            </a:r>
            <a:r>
              <a:rPr lang="en-US" dirty="0">
                <a:latin typeface="Roboto" panose="02000000000000000000" pitchFamily="2" charset="0"/>
              </a:rPr>
              <a:t>, </a:t>
            </a:r>
            <a:r>
              <a:rPr lang="en-US" b="0" i="0" dirty="0">
                <a:effectLst/>
                <a:latin typeface="Roboto" panose="02000000000000000000" pitchFamily="2" charset="0"/>
              </a:rPr>
              <a:t>DecisionTreeClassifier</a:t>
            </a:r>
            <a:r>
              <a:rPr lang="en-US" dirty="0">
                <a:latin typeface="Roboto" panose="02000000000000000000" pitchFamily="2" charset="0"/>
              </a:rPr>
              <a:t>, </a:t>
            </a:r>
            <a:r>
              <a:rPr lang="en-US" b="0" i="0" dirty="0">
                <a:effectLst/>
                <a:latin typeface="Roboto" panose="02000000000000000000" pitchFamily="2" charset="0"/>
              </a:rPr>
              <a:t>AdaBoostClassifier, GradientBoostingClassifier, XGBClassifier</a:t>
            </a:r>
          </a:p>
        </p:txBody>
      </p:sp>
      <p:sp>
        <p:nvSpPr>
          <p:cNvPr id="13" name="TextBox 12">
            <a:extLst>
              <a:ext uri="{FF2B5EF4-FFF2-40B4-BE49-F238E27FC236}">
                <a16:creationId xmlns:a16="http://schemas.microsoft.com/office/drawing/2014/main" id="{08DA1498-7692-962D-7CE3-61FA99C6B2CF}"/>
              </a:ext>
            </a:extLst>
          </p:cNvPr>
          <p:cNvSpPr txBox="1"/>
          <p:nvPr/>
        </p:nvSpPr>
        <p:spPr>
          <a:xfrm>
            <a:off x="174825" y="2134982"/>
            <a:ext cx="10932446" cy="369332"/>
          </a:xfrm>
          <a:prstGeom prst="rect">
            <a:avLst/>
          </a:prstGeom>
          <a:noFill/>
        </p:spPr>
        <p:txBody>
          <a:bodyPr wrap="square">
            <a:spAutoFit/>
          </a:bodyPr>
          <a:lstStyle/>
          <a:p>
            <a:pPr marL="285750" indent="-285750">
              <a:buFont typeface="Wingdings" panose="05000000000000000000" pitchFamily="2" charset="2"/>
              <a:buChar char="q"/>
            </a:pPr>
            <a:r>
              <a:rPr lang="en-US" dirty="0">
                <a:latin typeface="Roboto" panose="02000000000000000000" pitchFamily="2" charset="0"/>
              </a:rPr>
              <a:t>For the deployment part I used streamlit service from </a:t>
            </a:r>
            <a:r>
              <a:rPr lang="en-US" b="1" dirty="0">
                <a:latin typeface="Roboto" panose="02000000000000000000" pitchFamily="2" charset="0"/>
              </a:rPr>
              <a:t>LOCAL TUNNEL</a:t>
            </a:r>
            <a:r>
              <a:rPr lang="en-US" dirty="0">
                <a:latin typeface="Roboto" panose="02000000000000000000" pitchFamily="2" charset="0"/>
              </a:rPr>
              <a:t> from google colab</a:t>
            </a:r>
            <a:endParaRPr lang="en-IN" dirty="0"/>
          </a:p>
        </p:txBody>
      </p:sp>
      <p:pic>
        <p:nvPicPr>
          <p:cNvPr id="15" name="Picture 14">
            <a:extLst>
              <a:ext uri="{FF2B5EF4-FFF2-40B4-BE49-F238E27FC236}">
                <a16:creationId xmlns:a16="http://schemas.microsoft.com/office/drawing/2014/main" id="{8047283B-E89F-FDA2-B330-A86D34DAE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02" y="2683370"/>
            <a:ext cx="9921077" cy="89161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Picture 16">
            <a:extLst>
              <a:ext uri="{FF2B5EF4-FFF2-40B4-BE49-F238E27FC236}">
                <a16:creationId xmlns:a16="http://schemas.microsoft.com/office/drawing/2014/main" id="{0BBBF8AA-7555-F33F-DD69-D7A1B124C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802" y="4539908"/>
            <a:ext cx="9921077" cy="168416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9" name="TextBox 18">
            <a:extLst>
              <a:ext uri="{FF2B5EF4-FFF2-40B4-BE49-F238E27FC236}">
                <a16:creationId xmlns:a16="http://schemas.microsoft.com/office/drawing/2014/main" id="{546C9378-D92F-1683-ADA5-288A74DAECEB}"/>
              </a:ext>
            </a:extLst>
          </p:cNvPr>
          <p:cNvSpPr txBox="1"/>
          <p:nvPr/>
        </p:nvSpPr>
        <p:spPr>
          <a:xfrm>
            <a:off x="238167" y="3734282"/>
            <a:ext cx="10490349" cy="646331"/>
          </a:xfrm>
          <a:prstGeom prst="rect">
            <a:avLst/>
          </a:prstGeom>
          <a:noFill/>
        </p:spPr>
        <p:txBody>
          <a:bodyPr wrap="square">
            <a:spAutoFit/>
          </a:bodyPr>
          <a:lstStyle/>
          <a:p>
            <a:pPr marL="285750" indent="-285750">
              <a:buFont typeface="Wingdings" panose="05000000000000000000" pitchFamily="2" charset="2"/>
              <a:buChar char="q"/>
            </a:pPr>
            <a:r>
              <a:rPr lang="en-US" dirty="0">
                <a:latin typeface="Roboto" panose="02000000000000000000" pitchFamily="2" charset="0"/>
              </a:rPr>
              <a:t>If i run the above code it will appear a link, if I click on the link it will directly will take to streamlit service </a:t>
            </a:r>
            <a:endParaRPr lang="en-IN" dirty="0"/>
          </a:p>
        </p:txBody>
      </p:sp>
      <p:pic>
        <p:nvPicPr>
          <p:cNvPr id="22" name="Picture 21">
            <a:extLst>
              <a:ext uri="{FF2B5EF4-FFF2-40B4-BE49-F238E27FC236}">
                <a16:creationId xmlns:a16="http://schemas.microsoft.com/office/drawing/2014/main" id="{C93C07F6-8704-17D8-9B13-D1EE366D66A4}"/>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5483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0BBA6D-9E7C-E06E-0349-A40232ED86F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10" name="Picture 9">
            <a:extLst>
              <a:ext uri="{FF2B5EF4-FFF2-40B4-BE49-F238E27FC236}">
                <a16:creationId xmlns:a16="http://schemas.microsoft.com/office/drawing/2014/main" id="{48DC7741-9502-06F3-B57A-0A8F35F7E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375455"/>
            <a:ext cx="3259031"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Picture 14">
            <a:extLst>
              <a:ext uri="{FF2B5EF4-FFF2-40B4-BE49-F238E27FC236}">
                <a16:creationId xmlns:a16="http://schemas.microsoft.com/office/drawing/2014/main" id="{8E8827CB-AB46-A18B-AD53-508CC2840F9F}"/>
              </a:ext>
            </a:extLst>
          </p:cNvPr>
          <p:cNvPicPr>
            <a:picLocks noChangeAspect="1"/>
          </p:cNvPicPr>
          <p:nvPr/>
        </p:nvPicPr>
        <p:blipFill rotWithShape="1">
          <a:blip r:embed="rId6">
            <a:extLst>
              <a:ext uri="{28A0092B-C50C-407E-A947-70E740481C1C}">
                <a14:useLocalDpi xmlns:a14="http://schemas.microsoft.com/office/drawing/2010/main" val="0"/>
              </a:ext>
            </a:extLst>
          </a:blip>
          <a:srcRect l="12188" t="15225" r="1686" b="778"/>
          <a:stretch/>
        </p:blipFill>
        <p:spPr>
          <a:xfrm>
            <a:off x="10596282" y="1375455"/>
            <a:ext cx="973417"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a:extLst>
              <a:ext uri="{FF2B5EF4-FFF2-40B4-BE49-F238E27FC236}">
                <a16:creationId xmlns:a16="http://schemas.microsoft.com/office/drawing/2014/main" id="{C129236D-6946-166B-40FB-81EB895BF942}"/>
              </a:ext>
            </a:extLst>
          </p:cNvPr>
          <p:cNvPicPr>
            <a:picLocks noChangeAspect="1"/>
          </p:cNvPicPr>
          <p:nvPr/>
        </p:nvPicPr>
        <p:blipFill rotWithShape="1">
          <a:blip r:embed="rId7">
            <a:extLst>
              <a:ext uri="{28A0092B-C50C-407E-A947-70E740481C1C}">
                <a14:useLocalDpi xmlns:a14="http://schemas.microsoft.com/office/drawing/2010/main" val="0"/>
              </a:ext>
            </a:extLst>
          </a:blip>
          <a:srcRect l="1320" b="9111"/>
          <a:stretch/>
        </p:blipFill>
        <p:spPr>
          <a:xfrm>
            <a:off x="3980329" y="1375455"/>
            <a:ext cx="6692899"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2" name="Picture 21">
            <a:extLst>
              <a:ext uri="{FF2B5EF4-FFF2-40B4-BE49-F238E27FC236}">
                <a16:creationId xmlns:a16="http://schemas.microsoft.com/office/drawing/2014/main" id="{9CBF6198-050A-46B0-9A1B-4783DB8B45F2}"/>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7828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361BF2-EA6F-B300-741B-3126814A9EA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65ACAC6D-157E-BA54-9DBB-7B8640D2D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375455"/>
            <a:ext cx="3259031"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5A55E495-C870-3AA9-731E-231D70C63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686" y="1567852"/>
            <a:ext cx="7184556" cy="19225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447CE9E2-B527-BD3F-76E5-E489860EDD2E}"/>
              </a:ext>
            </a:extLst>
          </p:cNvPr>
          <p:cNvPicPr>
            <a:picLocks noChangeAspect="1"/>
          </p:cNvPicPr>
          <p:nvPr/>
        </p:nvPicPr>
        <p:blipFill rotWithShape="1">
          <a:blip r:embed="rId7">
            <a:extLst>
              <a:ext uri="{28A0092B-C50C-407E-A947-70E740481C1C}">
                <a14:useLocalDpi xmlns:a14="http://schemas.microsoft.com/office/drawing/2010/main" val="0"/>
              </a:ext>
            </a:extLst>
          </a:blip>
          <a:srcRect t="-1726" r="15090" b="-1"/>
          <a:stretch/>
        </p:blipFill>
        <p:spPr>
          <a:xfrm>
            <a:off x="4001686" y="4150659"/>
            <a:ext cx="7184556" cy="17829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a:extLst>
              <a:ext uri="{FF2B5EF4-FFF2-40B4-BE49-F238E27FC236}">
                <a16:creationId xmlns:a16="http://schemas.microsoft.com/office/drawing/2014/main" id="{9BFF2C25-4CF8-CF7A-E4EC-39D087408E8A}"/>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702278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86155082-17BB-841B-D681-D36565A95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38206"/>
            <a:ext cx="3259031" cy="554277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4CED577C-85A6-6B20-7699-1E600441B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0328" y="1888338"/>
            <a:ext cx="7333131" cy="4205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4" name="TextBox 13">
            <a:extLst>
              <a:ext uri="{FF2B5EF4-FFF2-40B4-BE49-F238E27FC236}">
                <a16:creationId xmlns:a16="http://schemas.microsoft.com/office/drawing/2014/main" id="{97BE29DA-6405-AFA4-A207-6B2B89831995}"/>
              </a:ext>
            </a:extLst>
          </p:cNvPr>
          <p:cNvSpPr txBox="1"/>
          <p:nvPr/>
        </p:nvSpPr>
        <p:spPr>
          <a:xfrm>
            <a:off x="4780547" y="6211652"/>
            <a:ext cx="6096000" cy="369332"/>
          </a:xfrm>
          <a:prstGeom prst="rect">
            <a:avLst/>
          </a:prstGeom>
          <a:noFill/>
        </p:spPr>
        <p:txBody>
          <a:bodyPr wrap="square">
            <a:spAutoFit/>
          </a:bodyPr>
          <a:lstStyle/>
          <a:p>
            <a:r>
              <a:rPr lang="en-IN" dirty="0">
                <a:highlight>
                  <a:srgbClr val="FFFF00"/>
                </a:highlight>
              </a:rPr>
              <a:t>PREDICTING AS </a:t>
            </a:r>
            <a:r>
              <a:rPr lang="en-IN" b="1" dirty="0">
                <a:highlight>
                  <a:srgbClr val="FFFF00"/>
                </a:highlight>
              </a:rPr>
              <a:t>ZERO </a:t>
            </a:r>
            <a:r>
              <a:rPr lang="en-IN" dirty="0">
                <a:highlight>
                  <a:srgbClr val="FFFF00"/>
                </a:highlight>
              </a:rPr>
              <a:t>THAT MEANS </a:t>
            </a:r>
            <a:r>
              <a:rPr lang="en-IN" b="1" u="sng" dirty="0">
                <a:highlight>
                  <a:srgbClr val="FFFF00"/>
                </a:highlight>
              </a:rPr>
              <a:t>BANKRUPTCY</a:t>
            </a:r>
          </a:p>
        </p:txBody>
      </p:sp>
      <p:pic>
        <p:nvPicPr>
          <p:cNvPr id="17" name="Picture 16">
            <a:extLst>
              <a:ext uri="{FF2B5EF4-FFF2-40B4-BE49-F238E27FC236}">
                <a16:creationId xmlns:a16="http://schemas.microsoft.com/office/drawing/2014/main" id="{3192790E-83FC-B7C7-E3C5-FDB391550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861" y="983980"/>
            <a:ext cx="7311773" cy="413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Picture 18">
            <a:extLst>
              <a:ext uri="{FF2B5EF4-FFF2-40B4-BE49-F238E27FC236}">
                <a16:creationId xmlns:a16="http://schemas.microsoft.com/office/drawing/2014/main" id="{FBDD6291-5FE6-792C-87E5-7E530FED6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6144" y="1461537"/>
            <a:ext cx="860610" cy="31244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Picture 15">
            <a:extLst>
              <a:ext uri="{FF2B5EF4-FFF2-40B4-BE49-F238E27FC236}">
                <a16:creationId xmlns:a16="http://schemas.microsoft.com/office/drawing/2014/main" id="{6CD0F7FF-DB98-EB2F-59C5-C5CD41BB5EFC}"/>
              </a:ext>
            </a:extLst>
          </p:cNvPr>
          <p:cNvPicPr>
            <a:picLocks noChangeAspect="1"/>
          </p:cNvPicPr>
          <p:nvPr/>
        </p:nvPicPr>
        <p:blipFill rotWithShape="1">
          <a:blip r:embed="rId9">
            <a:extLst>
              <a:ext uri="{28A0092B-C50C-407E-A947-70E740481C1C}">
                <a14:useLocalDpi xmlns:a14="http://schemas.microsoft.com/office/drawing/2010/main" val="0"/>
              </a:ext>
            </a:extLst>
          </a:blip>
          <a:srcRect r="6546" b="8640"/>
          <a:stretch/>
        </p:blipFill>
        <p:spPr>
          <a:xfrm>
            <a:off x="3956861" y="1461537"/>
            <a:ext cx="6449283" cy="32516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9">
            <a:extLst>
              <a:ext uri="{FF2B5EF4-FFF2-40B4-BE49-F238E27FC236}">
                <a16:creationId xmlns:a16="http://schemas.microsoft.com/office/drawing/2014/main" id="{38AEF384-B6AC-07C6-7904-FA4163E37CD7}"/>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3689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CC525A-E543-67C6-A3E7-CE45B262D7A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2" name="Title 1">
            <a:extLst>
              <a:ext uri="{FF2B5EF4-FFF2-40B4-BE49-F238E27FC236}">
                <a16:creationId xmlns:a16="http://schemas.microsoft.com/office/drawing/2014/main" id="{4D2F6E04-A660-848B-A579-CFC54931F6ED}"/>
              </a:ext>
            </a:extLst>
          </p:cNvPr>
          <p:cNvSpPr>
            <a:spLocks noGrp="1"/>
          </p:cNvSpPr>
          <p:nvPr>
            <p:ph type="title"/>
          </p:nvPr>
        </p:nvSpPr>
        <p:spPr>
          <a:xfrm>
            <a:off x="227649" y="795221"/>
            <a:ext cx="11736702" cy="5813388"/>
          </a:xfrm>
        </p:spPr>
        <p:txBody>
          <a:bodyPr>
            <a:noAutofit/>
          </a:bodyPr>
          <a:lstStyle/>
          <a:p>
            <a:r>
              <a:rPr lang="en-IN" sz="2400" b="1" dirty="0">
                <a:solidFill>
                  <a:schemeClr val="accent5">
                    <a:lumMod val="75000"/>
                  </a:schemeClr>
                </a:solidFill>
              </a:rPr>
              <a:t>DETAILS</a:t>
            </a:r>
            <a:r>
              <a:rPr lang="en-IN" sz="1800" dirty="0"/>
              <a:t> </a:t>
            </a:r>
            <a:r>
              <a:rPr lang="en-IN" sz="2800" b="1" dirty="0">
                <a:solidFill>
                  <a:srgbClr val="0070C0"/>
                </a:solidFill>
              </a:rPr>
              <a:t>:</a:t>
            </a:r>
            <a:br>
              <a:rPr lang="en-IN" sz="2800" b="1" dirty="0">
                <a:solidFill>
                  <a:srgbClr val="0070C0"/>
                </a:solidFill>
              </a:rPr>
            </a:br>
            <a:br>
              <a:rPr lang="en-IN" sz="2000" b="1" dirty="0">
                <a:solidFill>
                  <a:srgbClr val="0070C0"/>
                </a:solidFill>
              </a:rPr>
            </a:br>
            <a:r>
              <a:rPr lang="en-IN" sz="2000" b="1" dirty="0">
                <a:solidFill>
                  <a:schemeClr val="tx1"/>
                </a:solidFill>
              </a:rPr>
              <a:t>T</a:t>
            </a:r>
            <a:r>
              <a:rPr lang="en-IN" sz="2000" dirty="0">
                <a:solidFill>
                  <a:schemeClr val="tx1"/>
                </a:solidFill>
              </a:rPr>
              <a:t>he data file contains  7  features about 250 companies including the following variables:</a:t>
            </a:r>
            <a:br>
              <a:rPr lang="en-IN" sz="2000" dirty="0">
                <a:solidFill>
                  <a:schemeClr val="tx1"/>
                </a:solidFill>
              </a:rPr>
            </a:br>
            <a:br>
              <a:rPr lang="en-IN" sz="2000" dirty="0">
                <a:solidFill>
                  <a:schemeClr val="tx1"/>
                </a:solidFill>
              </a:rPr>
            </a:br>
            <a:r>
              <a:rPr lang="en-IN" sz="2400" b="1" dirty="0">
                <a:solidFill>
                  <a:schemeClr val="tx1"/>
                </a:solidFill>
              </a:rPr>
              <a:t>&gt;&gt;</a:t>
            </a:r>
            <a:r>
              <a:rPr lang="en-IN" sz="2000" dirty="0">
                <a:solidFill>
                  <a:schemeClr val="tx1"/>
                </a:solidFill>
              </a:rPr>
              <a:t> industrial 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2000" b="1" dirty="0">
                <a:solidFill>
                  <a:schemeClr val="tx1"/>
                </a:solidFill>
              </a:rPr>
              <a:t> </a:t>
            </a:r>
            <a:r>
              <a:rPr lang="en-IN" sz="2000" dirty="0">
                <a:solidFill>
                  <a:schemeClr val="tx1"/>
                </a:solidFill>
              </a:rPr>
              <a:t>management_risk: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financial flexibility: 0=low flexibility, 0.5=medium flexibility, 1=high </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credibility: 0=low credibility, 0.5=medium credibility, 1=high credibility.</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competitiveness: 0=low competitiveness, 0.5=medium  competitiveness, 1=high competitiveness.</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operating_risk: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class: bankruptcy, non-bankruptcy (target variable).</a:t>
            </a:r>
          </a:p>
        </p:txBody>
      </p:sp>
      <p:sp>
        <p:nvSpPr>
          <p:cNvPr id="7" name="Title 1">
            <a:extLst>
              <a:ext uri="{FF2B5EF4-FFF2-40B4-BE49-F238E27FC236}">
                <a16:creationId xmlns:a16="http://schemas.microsoft.com/office/drawing/2014/main" id="{FAB35327-3C71-5F19-BF80-E621B34B8135}"/>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3" name="Google Shape;336;p2">
            <a:extLst>
              <a:ext uri="{FF2B5EF4-FFF2-40B4-BE49-F238E27FC236}">
                <a16:creationId xmlns:a16="http://schemas.microsoft.com/office/drawing/2014/main" id="{F239FD49-1BF2-172F-93CF-C3E017B35F35}"/>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pic>
        <p:nvPicPr>
          <p:cNvPr id="17" name="Picture 16">
            <a:extLst>
              <a:ext uri="{FF2B5EF4-FFF2-40B4-BE49-F238E27FC236}">
                <a16:creationId xmlns:a16="http://schemas.microsoft.com/office/drawing/2014/main" id="{AD1B0A46-C8EF-0CE9-604E-D5554D65FEC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01050" y="2252918"/>
            <a:ext cx="3217208" cy="2295542"/>
          </a:xfrm>
          <a:prstGeom prst="rect">
            <a:avLst/>
          </a:prstGeom>
          <a:ln>
            <a:solidFill>
              <a:schemeClr val="tx1"/>
            </a:solidFill>
          </a:ln>
        </p:spPr>
      </p:pic>
      <p:pic>
        <p:nvPicPr>
          <p:cNvPr id="19" name="Picture 18">
            <a:extLst>
              <a:ext uri="{FF2B5EF4-FFF2-40B4-BE49-F238E27FC236}">
                <a16:creationId xmlns:a16="http://schemas.microsoft.com/office/drawing/2014/main" id="{FB8FB3E6-A8FC-EA46-C9EF-F60434719BA8}"/>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84626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86155082-17BB-841B-D681-D36565A95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38205"/>
            <a:ext cx="3259031" cy="542534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4" name="TextBox 13">
            <a:extLst>
              <a:ext uri="{FF2B5EF4-FFF2-40B4-BE49-F238E27FC236}">
                <a16:creationId xmlns:a16="http://schemas.microsoft.com/office/drawing/2014/main" id="{97BE29DA-6405-AFA4-A207-6B2B89831995}"/>
              </a:ext>
            </a:extLst>
          </p:cNvPr>
          <p:cNvSpPr txBox="1"/>
          <p:nvPr/>
        </p:nvSpPr>
        <p:spPr>
          <a:xfrm>
            <a:off x="4780547" y="6211652"/>
            <a:ext cx="6096000" cy="369332"/>
          </a:xfrm>
          <a:prstGeom prst="rect">
            <a:avLst/>
          </a:prstGeom>
          <a:noFill/>
        </p:spPr>
        <p:txBody>
          <a:bodyPr wrap="square">
            <a:spAutoFit/>
          </a:bodyPr>
          <a:lstStyle/>
          <a:p>
            <a:r>
              <a:rPr lang="en-IN" dirty="0">
                <a:highlight>
                  <a:srgbClr val="FFFF00"/>
                </a:highlight>
              </a:rPr>
              <a:t>PREDICTING AS </a:t>
            </a:r>
            <a:r>
              <a:rPr lang="en-IN" b="1" dirty="0">
                <a:highlight>
                  <a:srgbClr val="FFFF00"/>
                </a:highlight>
              </a:rPr>
              <a:t>ONE </a:t>
            </a:r>
            <a:r>
              <a:rPr lang="en-IN" dirty="0">
                <a:highlight>
                  <a:srgbClr val="FFFF00"/>
                </a:highlight>
              </a:rPr>
              <a:t>THAT MEANS </a:t>
            </a:r>
            <a:r>
              <a:rPr lang="en-IN" b="1" u="sng" dirty="0">
                <a:highlight>
                  <a:srgbClr val="FFFF00"/>
                </a:highlight>
              </a:rPr>
              <a:t>NON- BANKRUPTCY</a:t>
            </a:r>
          </a:p>
        </p:txBody>
      </p:sp>
      <p:pic>
        <p:nvPicPr>
          <p:cNvPr id="17" name="Picture 16">
            <a:extLst>
              <a:ext uri="{FF2B5EF4-FFF2-40B4-BE49-F238E27FC236}">
                <a16:creationId xmlns:a16="http://schemas.microsoft.com/office/drawing/2014/main" id="{3192790E-83FC-B7C7-E3C5-FDB391550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6861" y="983980"/>
            <a:ext cx="7329704" cy="413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Picture 15">
            <a:extLst>
              <a:ext uri="{FF2B5EF4-FFF2-40B4-BE49-F238E27FC236}">
                <a16:creationId xmlns:a16="http://schemas.microsoft.com/office/drawing/2014/main" id="{6CD0F7FF-DB98-EB2F-59C5-C5CD41BB5EFC}"/>
              </a:ext>
            </a:extLst>
          </p:cNvPr>
          <p:cNvPicPr>
            <a:picLocks noChangeAspect="1"/>
          </p:cNvPicPr>
          <p:nvPr/>
        </p:nvPicPr>
        <p:blipFill rotWithShape="1">
          <a:blip r:embed="rId7">
            <a:extLst>
              <a:ext uri="{28A0092B-C50C-407E-A947-70E740481C1C}">
                <a14:useLocalDpi xmlns:a14="http://schemas.microsoft.com/office/drawing/2010/main" val="0"/>
              </a:ext>
            </a:extLst>
          </a:blip>
          <a:srcRect l="83998" t="-1" r="6546" b="13084"/>
          <a:stretch/>
        </p:blipFill>
        <p:spPr>
          <a:xfrm>
            <a:off x="10464171" y="1455177"/>
            <a:ext cx="824752" cy="36933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Picture 14">
            <a:extLst>
              <a:ext uri="{FF2B5EF4-FFF2-40B4-BE49-F238E27FC236}">
                <a16:creationId xmlns:a16="http://schemas.microsoft.com/office/drawing/2014/main" id="{3A133043-256D-C5CB-EEE7-5EA90ED47098}"/>
              </a:ext>
            </a:extLst>
          </p:cNvPr>
          <p:cNvPicPr>
            <a:picLocks noChangeAspect="1"/>
          </p:cNvPicPr>
          <p:nvPr/>
        </p:nvPicPr>
        <p:blipFill rotWithShape="1">
          <a:blip r:embed="rId8">
            <a:extLst>
              <a:ext uri="{28A0092B-C50C-407E-A947-70E740481C1C}">
                <a14:useLocalDpi xmlns:a14="http://schemas.microsoft.com/office/drawing/2010/main" val="0"/>
              </a:ext>
            </a:extLst>
          </a:blip>
          <a:srcRect t="2943" r="5732" b="1"/>
          <a:stretch/>
        </p:blipFill>
        <p:spPr>
          <a:xfrm>
            <a:off x="3956861" y="1455827"/>
            <a:ext cx="6487021"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9">
            <a:extLst>
              <a:ext uri="{FF2B5EF4-FFF2-40B4-BE49-F238E27FC236}">
                <a16:creationId xmlns:a16="http://schemas.microsoft.com/office/drawing/2014/main" id="{4C5E5B07-B321-8975-DE0B-A817013740DA}"/>
              </a:ext>
            </a:extLst>
          </p:cNvPr>
          <p:cNvPicPr>
            <a:picLocks noChangeAspect="1"/>
          </p:cNvPicPr>
          <p:nvPr/>
        </p:nvPicPr>
        <p:blipFill rotWithShape="1">
          <a:blip r:embed="rId9">
            <a:extLst>
              <a:ext uri="{28A0092B-C50C-407E-A947-70E740481C1C}">
                <a14:useLocalDpi xmlns:a14="http://schemas.microsoft.com/office/drawing/2010/main" val="0"/>
              </a:ext>
            </a:extLst>
          </a:blip>
          <a:srcRect r="7094"/>
          <a:stretch/>
        </p:blipFill>
        <p:spPr>
          <a:xfrm>
            <a:off x="3956861" y="1967962"/>
            <a:ext cx="7329704" cy="4172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1" name="Picture 20">
            <a:extLst>
              <a:ext uri="{FF2B5EF4-FFF2-40B4-BE49-F238E27FC236}">
                <a16:creationId xmlns:a16="http://schemas.microsoft.com/office/drawing/2014/main" id="{D3B20229-3479-AC27-545D-D68F9A9E78D3}"/>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52821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4" name="TextBox 13">
            <a:extLst>
              <a:ext uri="{FF2B5EF4-FFF2-40B4-BE49-F238E27FC236}">
                <a16:creationId xmlns:a16="http://schemas.microsoft.com/office/drawing/2014/main" id="{97BE29DA-6405-AFA4-A207-6B2B89831995}"/>
              </a:ext>
            </a:extLst>
          </p:cNvPr>
          <p:cNvSpPr txBox="1"/>
          <p:nvPr/>
        </p:nvSpPr>
        <p:spPr>
          <a:xfrm>
            <a:off x="134469" y="827174"/>
            <a:ext cx="6096000" cy="369332"/>
          </a:xfrm>
          <a:prstGeom prst="rect">
            <a:avLst/>
          </a:prstGeom>
          <a:noFill/>
        </p:spPr>
        <p:txBody>
          <a:bodyPr wrap="square">
            <a:spAutoFit/>
          </a:bodyPr>
          <a:lstStyle/>
          <a:p>
            <a:r>
              <a:rPr lang="en-IN" b="1" dirty="0">
                <a:solidFill>
                  <a:srgbClr val="0070C0"/>
                </a:solidFill>
              </a:rPr>
              <a:t>PROBLEMS WE  FACED IN THIS PROJECT</a:t>
            </a:r>
            <a:endParaRPr lang="en-IN" b="1" u="sng" dirty="0">
              <a:solidFill>
                <a:srgbClr val="0070C0"/>
              </a:solidFill>
              <a:highlight>
                <a:srgbClr val="FFFF00"/>
              </a:highlight>
            </a:endParaRPr>
          </a:p>
        </p:txBody>
      </p:sp>
      <p:pic>
        <p:nvPicPr>
          <p:cNvPr id="21" name="Picture 20">
            <a:extLst>
              <a:ext uri="{FF2B5EF4-FFF2-40B4-BE49-F238E27FC236}">
                <a16:creationId xmlns:a16="http://schemas.microsoft.com/office/drawing/2014/main" id="{D3B20229-3479-AC27-545D-D68F9A9E78D3}"/>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5" name="TextBox 4">
            <a:extLst>
              <a:ext uri="{FF2B5EF4-FFF2-40B4-BE49-F238E27FC236}">
                <a16:creationId xmlns:a16="http://schemas.microsoft.com/office/drawing/2014/main" id="{93A741F6-BA83-4BB2-9D8B-9E6C0F6F1381}"/>
              </a:ext>
            </a:extLst>
          </p:cNvPr>
          <p:cNvSpPr txBox="1"/>
          <p:nvPr/>
        </p:nvSpPr>
        <p:spPr>
          <a:xfrm>
            <a:off x="134468" y="3186533"/>
            <a:ext cx="11492727" cy="646331"/>
          </a:xfrm>
          <a:prstGeom prst="rect">
            <a:avLst/>
          </a:prstGeom>
          <a:noFill/>
        </p:spPr>
        <p:txBody>
          <a:bodyPr wrap="square">
            <a:spAutoFit/>
          </a:bodyPr>
          <a:lstStyle/>
          <a:p>
            <a:pPr marL="285750" indent="-285750">
              <a:buFont typeface="Wingdings" panose="05000000000000000000" pitchFamily="2" charset="2"/>
              <a:buChar char="q"/>
            </a:pPr>
            <a:r>
              <a:rPr lang="en-US" dirty="0"/>
              <a:t> Data is imbalance, so we have to balance the data to improve </a:t>
            </a:r>
            <a:r>
              <a:rPr lang="en-US" b="0" i="0" dirty="0">
                <a:effectLst/>
                <a:latin typeface="Google Sans"/>
              </a:rPr>
              <a:t>higher accuracy models, higher balanced accuracy and balanced detection rate for a classification model.</a:t>
            </a:r>
          </a:p>
        </p:txBody>
      </p:sp>
      <p:sp>
        <p:nvSpPr>
          <p:cNvPr id="10" name="TextBox 9">
            <a:extLst>
              <a:ext uri="{FF2B5EF4-FFF2-40B4-BE49-F238E27FC236}">
                <a16:creationId xmlns:a16="http://schemas.microsoft.com/office/drawing/2014/main" id="{AAAAB081-9810-E6CD-CEC5-6AA95821A6DC}"/>
              </a:ext>
            </a:extLst>
          </p:cNvPr>
          <p:cNvSpPr txBox="1"/>
          <p:nvPr/>
        </p:nvSpPr>
        <p:spPr>
          <a:xfrm>
            <a:off x="134468" y="1404084"/>
            <a:ext cx="11607965" cy="923330"/>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292929"/>
                </a:solidFill>
                <a:effectLst/>
                <a:latin typeface="Inter"/>
              </a:rPr>
              <a:t>The problem with a model trained on imbalanced data is that the model learns that it can achieve high accuracy by  consistently predicting the majority class, even if recognizing the minority class is of equal or more importance when applying the model to a real-world scenario.</a:t>
            </a:r>
          </a:p>
        </p:txBody>
      </p:sp>
      <p:sp>
        <p:nvSpPr>
          <p:cNvPr id="18" name="TextBox 17">
            <a:extLst>
              <a:ext uri="{FF2B5EF4-FFF2-40B4-BE49-F238E27FC236}">
                <a16:creationId xmlns:a16="http://schemas.microsoft.com/office/drawing/2014/main" id="{9717A976-9535-799E-A81E-8BCCD7B83977}"/>
              </a:ext>
            </a:extLst>
          </p:cNvPr>
          <p:cNvSpPr txBox="1"/>
          <p:nvPr/>
        </p:nvSpPr>
        <p:spPr>
          <a:xfrm>
            <a:off x="134468" y="5938169"/>
            <a:ext cx="10945878"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arial" panose="020B0604020202020204" pitchFamily="34" charset="0"/>
              </a:rPr>
              <a:t>Workflows that can't move between cloud and on-prem infrastructure that we have deployed </a:t>
            </a:r>
          </a:p>
        </p:txBody>
      </p:sp>
      <p:sp>
        <p:nvSpPr>
          <p:cNvPr id="22" name="TextBox 21">
            <a:extLst>
              <a:ext uri="{FF2B5EF4-FFF2-40B4-BE49-F238E27FC236}">
                <a16:creationId xmlns:a16="http://schemas.microsoft.com/office/drawing/2014/main" id="{79DE493E-7D07-2A0D-E29C-7FB496D0D339}"/>
              </a:ext>
            </a:extLst>
          </p:cNvPr>
          <p:cNvSpPr txBox="1"/>
          <p:nvPr/>
        </p:nvSpPr>
        <p:spPr>
          <a:xfrm>
            <a:off x="134468" y="3966651"/>
            <a:ext cx="10049435" cy="369332"/>
          </a:xfrm>
          <a:prstGeom prst="rect">
            <a:avLst/>
          </a:prstGeom>
          <a:noFill/>
        </p:spPr>
        <p:txBody>
          <a:bodyPr wrap="square">
            <a:spAutoFit/>
          </a:bodyPr>
          <a:lstStyle/>
          <a:p>
            <a:pPr marL="285750" indent="-285750">
              <a:buFont typeface="Wingdings" panose="05000000000000000000" pitchFamily="2" charset="2"/>
              <a:buChar char="q"/>
            </a:pPr>
            <a:r>
              <a:rPr lang="en-US" dirty="0"/>
              <a:t>We have different techniques and we used oversampling technique to balance data</a:t>
            </a:r>
          </a:p>
        </p:txBody>
      </p:sp>
      <p:sp>
        <p:nvSpPr>
          <p:cNvPr id="24" name="TextBox 23">
            <a:extLst>
              <a:ext uri="{FF2B5EF4-FFF2-40B4-BE49-F238E27FC236}">
                <a16:creationId xmlns:a16="http://schemas.microsoft.com/office/drawing/2014/main" id="{CE517EB0-D0E1-4D0B-C6AF-4B29304E33CB}"/>
              </a:ext>
            </a:extLst>
          </p:cNvPr>
          <p:cNvSpPr txBox="1"/>
          <p:nvPr/>
        </p:nvSpPr>
        <p:spPr>
          <a:xfrm>
            <a:off x="134468" y="2424417"/>
            <a:ext cx="11725812" cy="646331"/>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Balancing a dataset </a:t>
            </a:r>
            <a:r>
              <a:rPr lang="en-US" b="1" i="0" dirty="0">
                <a:effectLst/>
                <a:latin typeface="arial" panose="020B0604020202020204" pitchFamily="34" charset="0"/>
              </a:rPr>
              <a:t>makes training a model easier because it helps prevent the model from becoming biased towards one class</a:t>
            </a:r>
            <a:r>
              <a:rPr lang="en-US" b="0" i="0" dirty="0">
                <a:effectLst/>
                <a:latin typeface="arial" panose="020B0604020202020204" pitchFamily="34" charset="0"/>
              </a:rPr>
              <a:t>.</a:t>
            </a:r>
            <a:endParaRPr lang="en-IN" dirty="0"/>
          </a:p>
        </p:txBody>
      </p:sp>
      <p:sp>
        <p:nvSpPr>
          <p:cNvPr id="4" name="TextBox 3">
            <a:extLst>
              <a:ext uri="{FF2B5EF4-FFF2-40B4-BE49-F238E27FC236}">
                <a16:creationId xmlns:a16="http://schemas.microsoft.com/office/drawing/2014/main" id="{8C6EBF82-AB50-EFCB-0018-9DBEFD8FB339}"/>
              </a:ext>
            </a:extLst>
          </p:cNvPr>
          <p:cNvSpPr txBox="1"/>
          <p:nvPr/>
        </p:nvSpPr>
        <p:spPr>
          <a:xfrm>
            <a:off x="134468" y="4575888"/>
            <a:ext cx="11905132" cy="1200329"/>
          </a:xfrm>
          <a:prstGeom prst="rect">
            <a:avLst/>
          </a:prstGeom>
          <a:noFill/>
        </p:spPr>
        <p:txBody>
          <a:bodyPr wrap="square">
            <a:spAutoFit/>
          </a:bodyPr>
          <a:lstStyle/>
          <a:p>
            <a:pPr marL="285750" indent="-285750">
              <a:buFont typeface="Wingdings" panose="05000000000000000000" pitchFamily="2" charset="2"/>
              <a:buChar char="q"/>
            </a:pPr>
            <a:r>
              <a:rPr lang="en-IN" dirty="0"/>
              <a:t>During model building we have used different models but some models are overfitted on our data so we choose the following models </a:t>
            </a:r>
          </a:p>
          <a:p>
            <a:r>
              <a:rPr lang="en-IN" b="0" i="0" dirty="0">
                <a:effectLst/>
                <a:latin typeface="Roboto" panose="02000000000000000000" pitchFamily="2" charset="0"/>
              </a:rPr>
              <a:t>     </a:t>
            </a:r>
            <a:r>
              <a:rPr lang="en-US" b="0" i="0" dirty="0">
                <a:effectLst/>
                <a:highlight>
                  <a:srgbClr val="C0C0C0"/>
                </a:highlight>
                <a:latin typeface="Roboto" panose="02000000000000000000" pitchFamily="2" charset="0"/>
              </a:rPr>
              <a:t>Svc clf_poly</a:t>
            </a:r>
            <a:r>
              <a:rPr lang="en-US" dirty="0">
                <a:highlight>
                  <a:srgbClr val="C0C0C0"/>
                </a:highlight>
                <a:latin typeface="Roboto" panose="02000000000000000000" pitchFamily="2" charset="0"/>
              </a:rPr>
              <a:t>, </a:t>
            </a:r>
            <a:r>
              <a:rPr lang="en-US" b="0" i="0" dirty="0">
                <a:effectLst/>
                <a:highlight>
                  <a:srgbClr val="C0C0C0"/>
                </a:highlight>
                <a:latin typeface="Roboto" panose="02000000000000000000" pitchFamily="2" charset="0"/>
              </a:rPr>
              <a:t>DecisionTreeClassifier</a:t>
            </a:r>
            <a:r>
              <a:rPr lang="en-US" dirty="0">
                <a:highlight>
                  <a:srgbClr val="C0C0C0"/>
                </a:highlight>
                <a:latin typeface="Roboto" panose="02000000000000000000" pitchFamily="2" charset="0"/>
              </a:rPr>
              <a:t>, </a:t>
            </a:r>
            <a:r>
              <a:rPr lang="en-US" b="0" i="0" dirty="0">
                <a:effectLst/>
                <a:highlight>
                  <a:srgbClr val="C0C0C0"/>
                </a:highlight>
                <a:latin typeface="Roboto" panose="02000000000000000000" pitchFamily="2" charset="0"/>
              </a:rPr>
              <a:t>AdaBoostClassifier, GradientBoostingClassifier, XGBClassifier.</a:t>
            </a:r>
            <a:r>
              <a:rPr lang="en-US" b="0" i="0" dirty="0">
                <a:effectLst/>
                <a:latin typeface="Roboto" panose="02000000000000000000" pitchFamily="2" charset="0"/>
              </a:rPr>
              <a:t> </a:t>
            </a:r>
            <a:r>
              <a:rPr lang="en-IN" dirty="0"/>
              <a:t>Model for</a:t>
            </a:r>
          </a:p>
          <a:p>
            <a:r>
              <a:rPr lang="en-IN" dirty="0"/>
              <a:t>      deployment because it gives high accuracy and better prediction.                          </a:t>
            </a:r>
          </a:p>
        </p:txBody>
      </p:sp>
    </p:spTree>
    <p:extLst>
      <p:ext uri="{BB962C8B-B14F-4D97-AF65-F5344CB8AC3E}">
        <p14:creationId xmlns:p14="http://schemas.microsoft.com/office/powerpoint/2010/main" val="333322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D44338-A80C-CB8B-BD79-59FB7BDC8D3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327225" y="874278"/>
            <a:ext cx="7653722" cy="400110"/>
          </a:xfrm>
          <a:prstGeom prst="rect">
            <a:avLst/>
          </a:prstGeom>
          <a:noFill/>
        </p:spPr>
        <p:txBody>
          <a:bodyPr wrap="square">
            <a:spAutoFit/>
          </a:bodyPr>
          <a:lstStyle/>
          <a:p>
            <a:r>
              <a:rPr lang="en-US" sz="2000" b="1" u="sng" dirty="0">
                <a:solidFill>
                  <a:srgbClr val="0070C0"/>
                </a:solidFill>
              </a:rPr>
              <a:t>FOR ANY QUERIES  </a:t>
            </a:r>
            <a:endParaRPr lang="en-IN" sz="2000" b="1" dirty="0">
              <a:solidFill>
                <a:srgbClr val="0070C0"/>
              </a:solidFill>
            </a:endParaRPr>
          </a:p>
        </p:txBody>
      </p:sp>
      <p:graphicFrame>
        <p:nvGraphicFramePr>
          <p:cNvPr id="9" name="Table 9">
            <a:extLst>
              <a:ext uri="{FF2B5EF4-FFF2-40B4-BE49-F238E27FC236}">
                <a16:creationId xmlns:a16="http://schemas.microsoft.com/office/drawing/2014/main" id="{967DE0FA-9CA5-8E12-1B05-C0AF5DF27AE2}"/>
              </a:ext>
            </a:extLst>
          </p:cNvPr>
          <p:cNvGraphicFramePr>
            <a:graphicFrameLocks noGrp="1"/>
          </p:cNvGraphicFramePr>
          <p:nvPr>
            <p:extLst>
              <p:ext uri="{D42A27DB-BD31-4B8C-83A1-F6EECF244321}">
                <p14:modId xmlns:p14="http://schemas.microsoft.com/office/powerpoint/2010/main" val="1681459528"/>
              </p:ext>
            </p:extLst>
          </p:nvPr>
        </p:nvGraphicFramePr>
        <p:xfrm>
          <a:off x="439271" y="1535030"/>
          <a:ext cx="11170024" cy="4512783"/>
        </p:xfrm>
        <a:graphic>
          <a:graphicData uri="http://schemas.openxmlformats.org/drawingml/2006/table">
            <a:tbl>
              <a:tblPr firstRow="1" bandRow="1">
                <a:tableStyleId>{7DF18680-E054-41AD-8BC1-D1AEF772440D}</a:tableStyleId>
              </a:tblPr>
              <a:tblGrid>
                <a:gridCol w="4161239">
                  <a:extLst>
                    <a:ext uri="{9D8B030D-6E8A-4147-A177-3AD203B41FA5}">
                      <a16:colId xmlns:a16="http://schemas.microsoft.com/office/drawing/2014/main" val="1881475303"/>
                    </a:ext>
                  </a:extLst>
                </a:gridCol>
                <a:gridCol w="4562311">
                  <a:extLst>
                    <a:ext uri="{9D8B030D-6E8A-4147-A177-3AD203B41FA5}">
                      <a16:colId xmlns:a16="http://schemas.microsoft.com/office/drawing/2014/main" val="3957420270"/>
                    </a:ext>
                  </a:extLst>
                </a:gridCol>
                <a:gridCol w="2446474">
                  <a:extLst>
                    <a:ext uri="{9D8B030D-6E8A-4147-A177-3AD203B41FA5}">
                      <a16:colId xmlns:a16="http://schemas.microsoft.com/office/drawing/2014/main" val="557479684"/>
                    </a:ext>
                  </a:extLst>
                </a:gridCol>
              </a:tblGrid>
              <a:tr h="572544">
                <a:tc>
                  <a:txBody>
                    <a:bodyPr/>
                    <a:lstStyle/>
                    <a:p>
                      <a:r>
                        <a:rPr lang="en-IN" dirty="0"/>
                        <a:t>NAMES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IN" dirty="0"/>
                        <a:t>MAIL.ID</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IN" dirty="0"/>
                        <a:t>CONTACT.NO</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9291983"/>
                  </a:ext>
                </a:extLst>
              </a:tr>
              <a:tr h="575629">
                <a:tc>
                  <a:txBody>
                    <a:bodyPr/>
                    <a:lstStyle/>
                    <a:p>
                      <a:r>
                        <a:rPr lang="en-IN" dirty="0"/>
                        <a:t>KAKARAPARTHI MAHESH</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ysClr val="windowText" lastClr="000000"/>
                          </a:solidFill>
                          <a:effectLst/>
                        </a:rPr>
                        <a:t>kakaraparthimahesh98</a:t>
                      </a:r>
                      <a:r>
                        <a:rPr lang="en-IN" sz="1800" b="0" u="none" strike="noStrike" dirty="0">
                          <a:solidFill>
                            <a:srgbClr val="000000"/>
                          </a:solidFill>
                          <a:effectLst/>
                        </a:rPr>
                        <a:t>@gmail.com</a:t>
                      </a:r>
                      <a:endParaRPr lang="en-IN" sz="1800" b="0" i="0" u="none" strike="noStrike" dirty="0">
                        <a:solidFill>
                          <a:srgbClr val="000000"/>
                        </a:solidFill>
                        <a:effectLst/>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9398467644</a:t>
                      </a:r>
                      <a:endParaRPr lang="en-IN" sz="1800" b="0" i="0" u="none" strike="noStrike" dirty="0">
                        <a:solidFill>
                          <a:srgbClr val="000000"/>
                        </a:solidFill>
                        <a:effectLst/>
                        <a:latin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937271339"/>
                  </a:ext>
                </a:extLst>
              </a:tr>
              <a:tr h="557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Mrs. DIPALI VINAY PATIL</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patildipali310@gmail.com</a:t>
                      </a:r>
                      <a:endParaRPr lang="en-IN" sz="1800" b="0" i="0" u="none" strike="noStrike" dirty="0">
                        <a:solidFill>
                          <a:srgbClr val="000000"/>
                        </a:solidFill>
                        <a:effectLst/>
                        <a:latin typeface="Calibri" panose="020F0502020204030204" pitchFamily="34" charset="0"/>
                      </a:endParaRPr>
                    </a:p>
                  </a:txBody>
                  <a:tcPr>
                    <a:lnT w="12700" cap="flat" cmpd="sng" algn="ctr">
                      <a:noFill/>
                      <a:prstDash val="solid"/>
                      <a:round/>
                      <a:headEnd type="none" w="med" len="med"/>
                      <a:tailEnd type="none" w="med" len="med"/>
                    </a:lnT>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8657704180</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280299107"/>
                  </a:ext>
                </a:extLst>
              </a:tr>
              <a:tr h="60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MISS. TEJASWINI ASHOKRAO AHER</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sz="1800" b="0" u="none" strike="noStrike" dirty="0">
                          <a:solidFill>
                            <a:srgbClr val="000000"/>
                          </a:solidFill>
                          <a:effectLst/>
                        </a:rPr>
                        <a:t>tejaswiniaher2501@gmail.com</a:t>
                      </a:r>
                      <a:endParaRPr lang="en-IN" dirty="0"/>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7038444708</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296819348"/>
                  </a:ext>
                </a:extLst>
              </a:tr>
              <a:tr h="53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Ms .UJWALA SANJAY PAWAR</a:t>
                      </a:r>
                      <a:r>
                        <a:rPr lang="en-IN" sz="1800" dirty="0"/>
                        <a:t> </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peehupawar45@gmail.com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7039593081</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108801179"/>
                  </a:ext>
                </a:extLst>
              </a:tr>
              <a:tr h="558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Mr. SHUBHAM BALASAHEB BHOSALE</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shubhambhosale.sb8055@gmail.com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8149805009</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797654057"/>
                  </a:ext>
                </a:extLst>
              </a:tr>
              <a:tr h="5396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Ms. Avanti Laxman Avhad</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avantiavhad63@gmail.com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7558418301</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998457232"/>
                  </a:ext>
                </a:extLst>
              </a:tr>
              <a:tr h="564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222222"/>
                          </a:solidFill>
                          <a:effectLst/>
                        </a:rPr>
                        <a:t>Mr. ANIL PARABATI JADHAV</a:t>
                      </a:r>
                      <a:endParaRPr lang="en-IN" sz="1800" b="0" i="0" u="none" strike="noStrike" dirty="0">
                        <a:solidFill>
                          <a:srgbClr val="222222"/>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anilj354@gmail.com</a:t>
                      </a:r>
                      <a:endParaRPr lang="en-IN" sz="1800" b="0" i="0" u="none" strike="noStrike" dirty="0">
                        <a:solidFill>
                          <a:srgbClr val="000000"/>
                        </a:solidFill>
                        <a:effectLst/>
                        <a:latin typeface="Calibri" panose="020F0502020204030204" pitchFamily="34" charset="0"/>
                      </a:endParaRPr>
                    </a:p>
                  </a:txBody>
                  <a:tcPr>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9867618665</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418727238"/>
                  </a:ext>
                </a:extLst>
              </a:tr>
            </a:tbl>
          </a:graphicData>
        </a:graphic>
      </p:graphicFrame>
      <p:pic>
        <p:nvPicPr>
          <p:cNvPr id="11" name="Picture 10">
            <a:extLst>
              <a:ext uri="{FF2B5EF4-FFF2-40B4-BE49-F238E27FC236}">
                <a16:creationId xmlns:a16="http://schemas.microsoft.com/office/drawing/2014/main" id="{3387EE00-3D15-EB29-B1E8-5BF331A64F71}"/>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797020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BFD8BC-0C90-EC11-EBA8-205AAE7F012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0A9818AF-F3F9-C62B-323E-76D2732CD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9617" y="1919568"/>
            <a:ext cx="4962712" cy="3722034"/>
          </a:xfrm>
          <a:prstGeom prst="rect">
            <a:avLst/>
          </a:prstGeom>
          <a:ln>
            <a:solidFill>
              <a:schemeClr val="tx1"/>
            </a:solidFill>
          </a:ln>
        </p:spPr>
      </p:pic>
      <p:pic>
        <p:nvPicPr>
          <p:cNvPr id="10" name="Picture 9">
            <a:extLst>
              <a:ext uri="{FF2B5EF4-FFF2-40B4-BE49-F238E27FC236}">
                <a16:creationId xmlns:a16="http://schemas.microsoft.com/office/drawing/2014/main" id="{E03E2F5F-B451-55B0-B78B-DD8CB43547F5}"/>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7143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FA49D8-701E-80E9-017E-2D7BAAA9174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161389" y="763583"/>
            <a:ext cx="12030611" cy="369332"/>
          </a:xfrm>
          <a:prstGeom prst="rect">
            <a:avLst/>
          </a:prstGeom>
          <a:noFill/>
        </p:spPr>
        <p:txBody>
          <a:bodyPr wrap="square">
            <a:spAutoFit/>
          </a:bodyPr>
          <a:lstStyle/>
          <a:p>
            <a:r>
              <a:rPr lang="en-IN" b="1" dirty="0">
                <a:solidFill>
                  <a:srgbClr val="0070C0"/>
                </a:solidFill>
              </a:rPr>
              <a:t>BASIC EXPLORATRY DATA ANALYSIS</a:t>
            </a:r>
          </a:p>
        </p:txBody>
      </p:sp>
      <p:pic>
        <p:nvPicPr>
          <p:cNvPr id="9" name="Picture 8">
            <a:extLst>
              <a:ext uri="{FF2B5EF4-FFF2-40B4-BE49-F238E27FC236}">
                <a16:creationId xmlns:a16="http://schemas.microsoft.com/office/drawing/2014/main" id="{D9D1565C-85EB-F4EB-5F70-E6C914D2F7D2}"/>
              </a:ext>
            </a:extLst>
          </p:cNvPr>
          <p:cNvPicPr>
            <a:picLocks noChangeAspect="1"/>
          </p:cNvPicPr>
          <p:nvPr/>
        </p:nvPicPr>
        <p:blipFill rotWithShape="1">
          <a:blip r:embed="rId4">
            <a:extLst>
              <a:ext uri="{28A0092B-C50C-407E-A947-70E740481C1C}">
                <a14:useLocalDpi xmlns:a14="http://schemas.microsoft.com/office/drawing/2010/main" val="0"/>
              </a:ext>
            </a:extLst>
          </a:blip>
          <a:srcRect t="42816" r="9271"/>
          <a:stretch/>
        </p:blipFill>
        <p:spPr>
          <a:xfrm>
            <a:off x="10276910" y="1817534"/>
            <a:ext cx="1436578" cy="719478"/>
          </a:xfrm>
          <a:prstGeom prst="rect">
            <a:avLst/>
          </a:prstGeom>
          <a:ln>
            <a:solidFill>
              <a:schemeClr val="tx1"/>
            </a:solidFill>
          </a:ln>
        </p:spPr>
      </p:pic>
      <p:pic>
        <p:nvPicPr>
          <p:cNvPr id="16" name="Picture 15">
            <a:extLst>
              <a:ext uri="{FF2B5EF4-FFF2-40B4-BE49-F238E27FC236}">
                <a16:creationId xmlns:a16="http://schemas.microsoft.com/office/drawing/2014/main" id="{8EB0CE56-7EDE-1425-9F73-DABB617B5657}"/>
              </a:ext>
            </a:extLst>
          </p:cNvPr>
          <p:cNvPicPr>
            <a:picLocks noChangeAspect="1"/>
          </p:cNvPicPr>
          <p:nvPr/>
        </p:nvPicPr>
        <p:blipFill rotWithShape="1">
          <a:blip r:embed="rId5">
            <a:extLst>
              <a:ext uri="{28A0092B-C50C-407E-A947-70E740481C1C}">
                <a14:useLocalDpi xmlns:a14="http://schemas.microsoft.com/office/drawing/2010/main" val="0"/>
              </a:ext>
            </a:extLst>
          </a:blip>
          <a:srcRect l="-1" t="6662" r="-3023" b="67842"/>
          <a:stretch/>
        </p:blipFill>
        <p:spPr>
          <a:xfrm>
            <a:off x="6481483" y="1817534"/>
            <a:ext cx="3501843" cy="719478"/>
          </a:xfrm>
          <a:prstGeom prst="rect">
            <a:avLst/>
          </a:prstGeom>
          <a:ln>
            <a:solidFill>
              <a:schemeClr val="tx1"/>
            </a:solidFill>
          </a:ln>
        </p:spPr>
      </p:pic>
      <p:pic>
        <p:nvPicPr>
          <p:cNvPr id="6" name="Picture 5">
            <a:extLst>
              <a:ext uri="{FF2B5EF4-FFF2-40B4-BE49-F238E27FC236}">
                <a16:creationId xmlns:a16="http://schemas.microsoft.com/office/drawing/2014/main" id="{093E43D3-BE0C-5A9C-AFC8-FCF845DF13FB}"/>
              </a:ext>
            </a:extLst>
          </p:cNvPr>
          <p:cNvPicPr>
            <a:picLocks noChangeAspect="1"/>
          </p:cNvPicPr>
          <p:nvPr/>
        </p:nvPicPr>
        <p:blipFill rotWithShape="1">
          <a:blip r:embed="rId6"/>
          <a:srcRect t="43250" r="-575"/>
          <a:stretch/>
        </p:blipFill>
        <p:spPr>
          <a:xfrm>
            <a:off x="6481483" y="3061591"/>
            <a:ext cx="5232005" cy="1044244"/>
          </a:xfrm>
          <a:prstGeom prst="rect">
            <a:avLst/>
          </a:prstGeom>
          <a:ln>
            <a:solidFill>
              <a:schemeClr val="tx1"/>
            </a:solidFill>
          </a:ln>
        </p:spPr>
      </p:pic>
      <p:pic>
        <p:nvPicPr>
          <p:cNvPr id="12" name="Picture 11">
            <a:extLst>
              <a:ext uri="{FF2B5EF4-FFF2-40B4-BE49-F238E27FC236}">
                <a16:creationId xmlns:a16="http://schemas.microsoft.com/office/drawing/2014/main" id="{BE13EA65-FEB8-574E-AFE8-0DC6CF85526E}"/>
              </a:ext>
            </a:extLst>
          </p:cNvPr>
          <p:cNvPicPr>
            <a:picLocks noChangeAspect="1"/>
          </p:cNvPicPr>
          <p:nvPr/>
        </p:nvPicPr>
        <p:blipFill rotWithShape="1">
          <a:blip r:embed="rId7">
            <a:extLst>
              <a:ext uri="{28A0092B-C50C-407E-A947-70E740481C1C}">
                <a14:useLocalDpi xmlns:a14="http://schemas.microsoft.com/office/drawing/2010/main" val="0"/>
              </a:ext>
            </a:extLst>
          </a:blip>
          <a:srcRect t="10151" r="2676"/>
          <a:stretch/>
        </p:blipFill>
        <p:spPr>
          <a:xfrm>
            <a:off x="6481483" y="4733901"/>
            <a:ext cx="5160286" cy="1936978"/>
          </a:xfrm>
          <a:prstGeom prst="rect">
            <a:avLst/>
          </a:prstGeom>
          <a:ln>
            <a:solidFill>
              <a:schemeClr val="tx1"/>
            </a:solidFill>
          </a:ln>
        </p:spPr>
      </p:pic>
      <p:pic>
        <p:nvPicPr>
          <p:cNvPr id="14" name="Picture 13">
            <a:extLst>
              <a:ext uri="{FF2B5EF4-FFF2-40B4-BE49-F238E27FC236}">
                <a16:creationId xmlns:a16="http://schemas.microsoft.com/office/drawing/2014/main" id="{185E3F9D-BF8D-9E40-7C03-CB7D0E95D0F6}"/>
              </a:ext>
            </a:extLst>
          </p:cNvPr>
          <p:cNvPicPr>
            <a:picLocks noChangeAspect="1"/>
          </p:cNvPicPr>
          <p:nvPr/>
        </p:nvPicPr>
        <p:blipFill rotWithShape="1">
          <a:blip r:embed="rId8">
            <a:extLst>
              <a:ext uri="{28A0092B-C50C-407E-A947-70E740481C1C}">
                <a14:useLocalDpi xmlns:a14="http://schemas.microsoft.com/office/drawing/2010/main" val="0"/>
              </a:ext>
            </a:extLst>
          </a:blip>
          <a:srcRect l="1" t="-1943" r="-230"/>
          <a:stretch/>
        </p:blipFill>
        <p:spPr>
          <a:xfrm>
            <a:off x="161391" y="4733901"/>
            <a:ext cx="6113904" cy="1936978"/>
          </a:xfrm>
          <a:prstGeom prst="rect">
            <a:avLst/>
          </a:prstGeom>
          <a:ln>
            <a:solidFill>
              <a:schemeClr val="tx1"/>
            </a:solidFill>
          </a:ln>
        </p:spPr>
      </p:pic>
      <p:pic>
        <p:nvPicPr>
          <p:cNvPr id="8" name="Picture 7">
            <a:extLst>
              <a:ext uri="{FF2B5EF4-FFF2-40B4-BE49-F238E27FC236}">
                <a16:creationId xmlns:a16="http://schemas.microsoft.com/office/drawing/2014/main" id="{2EEBB759-0056-B547-3CE1-18F7CA6C3BC3}"/>
              </a:ext>
            </a:extLst>
          </p:cNvPr>
          <p:cNvPicPr>
            <a:picLocks noChangeAspect="1"/>
          </p:cNvPicPr>
          <p:nvPr/>
        </p:nvPicPr>
        <p:blipFill rotWithShape="1">
          <a:blip r:embed="rId9">
            <a:extLst>
              <a:ext uri="{28A0092B-C50C-407E-A947-70E740481C1C}">
                <a14:useLocalDpi xmlns:a14="http://schemas.microsoft.com/office/drawing/2010/main" val="0"/>
              </a:ext>
            </a:extLst>
          </a:blip>
          <a:srcRect t="14147"/>
          <a:stretch/>
        </p:blipFill>
        <p:spPr>
          <a:xfrm>
            <a:off x="161388" y="1819917"/>
            <a:ext cx="6046669" cy="2288301"/>
          </a:xfrm>
          <a:prstGeom prst="rect">
            <a:avLst/>
          </a:prstGeom>
          <a:ln>
            <a:solidFill>
              <a:schemeClr val="tx1"/>
            </a:solidFill>
          </a:ln>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10">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0" name="TextBox 9">
            <a:extLst>
              <a:ext uri="{FF2B5EF4-FFF2-40B4-BE49-F238E27FC236}">
                <a16:creationId xmlns:a16="http://schemas.microsoft.com/office/drawing/2014/main" id="{5B85CD2B-417D-E8B5-6A92-317FF085B312}"/>
              </a:ext>
            </a:extLst>
          </p:cNvPr>
          <p:cNvSpPr txBox="1"/>
          <p:nvPr/>
        </p:nvSpPr>
        <p:spPr>
          <a:xfrm>
            <a:off x="136722" y="4318097"/>
            <a:ext cx="1611396" cy="369332"/>
          </a:xfrm>
          <a:prstGeom prst="rect">
            <a:avLst/>
          </a:prstGeom>
          <a:noFill/>
        </p:spPr>
        <p:txBody>
          <a:bodyPr wrap="square">
            <a:spAutoFit/>
          </a:bodyPr>
          <a:lstStyle/>
          <a:p>
            <a:r>
              <a:rPr lang="en-IN" b="1" dirty="0">
                <a:solidFill>
                  <a:schemeClr val="accent3">
                    <a:lumMod val="50000"/>
                  </a:schemeClr>
                </a:solidFill>
              </a:rPr>
              <a:t>DESCRIBE </a:t>
            </a:r>
            <a:endParaRPr lang="en-IN" dirty="0">
              <a:solidFill>
                <a:schemeClr val="accent3">
                  <a:lumMod val="50000"/>
                </a:schemeClr>
              </a:solidFill>
            </a:endParaRPr>
          </a:p>
        </p:txBody>
      </p:sp>
      <p:sp>
        <p:nvSpPr>
          <p:cNvPr id="13" name="TextBox 12">
            <a:extLst>
              <a:ext uri="{FF2B5EF4-FFF2-40B4-BE49-F238E27FC236}">
                <a16:creationId xmlns:a16="http://schemas.microsoft.com/office/drawing/2014/main" id="{53186A7B-8D3D-ED5F-4E1B-6BD422D226E0}"/>
              </a:ext>
            </a:extLst>
          </p:cNvPr>
          <p:cNvSpPr txBox="1"/>
          <p:nvPr/>
        </p:nvSpPr>
        <p:spPr>
          <a:xfrm>
            <a:off x="6409765" y="4318097"/>
            <a:ext cx="2057425" cy="369332"/>
          </a:xfrm>
          <a:prstGeom prst="rect">
            <a:avLst/>
          </a:prstGeom>
          <a:noFill/>
        </p:spPr>
        <p:txBody>
          <a:bodyPr wrap="square">
            <a:spAutoFit/>
          </a:bodyPr>
          <a:lstStyle/>
          <a:p>
            <a:r>
              <a:rPr lang="en-IN" b="1" dirty="0">
                <a:solidFill>
                  <a:schemeClr val="accent3">
                    <a:lumMod val="50000"/>
                  </a:schemeClr>
                </a:solidFill>
              </a:rPr>
              <a:t>INFO </a:t>
            </a:r>
            <a:endParaRPr lang="en-IN" dirty="0">
              <a:solidFill>
                <a:schemeClr val="accent3">
                  <a:lumMod val="50000"/>
                </a:schemeClr>
              </a:solidFill>
            </a:endParaRPr>
          </a:p>
        </p:txBody>
      </p:sp>
      <p:sp>
        <p:nvSpPr>
          <p:cNvPr id="17" name="TextBox 16">
            <a:extLst>
              <a:ext uri="{FF2B5EF4-FFF2-40B4-BE49-F238E27FC236}">
                <a16:creationId xmlns:a16="http://schemas.microsoft.com/office/drawing/2014/main" id="{8E2C7FE4-9688-FC64-182F-BF2D4846D94E}"/>
              </a:ext>
            </a:extLst>
          </p:cNvPr>
          <p:cNvSpPr txBox="1"/>
          <p:nvPr/>
        </p:nvSpPr>
        <p:spPr>
          <a:xfrm>
            <a:off x="6275294" y="2666379"/>
            <a:ext cx="5755318" cy="369332"/>
          </a:xfrm>
          <a:prstGeom prst="rect">
            <a:avLst/>
          </a:prstGeom>
          <a:noFill/>
        </p:spPr>
        <p:txBody>
          <a:bodyPr wrap="square">
            <a:spAutoFit/>
          </a:bodyPr>
          <a:lstStyle/>
          <a:p>
            <a:r>
              <a:rPr lang="en-IN" b="1" dirty="0">
                <a:solidFill>
                  <a:schemeClr val="accent3">
                    <a:lumMod val="50000"/>
                  </a:schemeClr>
                </a:solidFill>
              </a:rPr>
              <a:t>NUMBER OF UNIQUE VALUES UNDER EVERY COLUNM</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4BFDF58C-8DE9-257D-F7A5-5CE0D7514EE3}"/>
              </a:ext>
            </a:extLst>
          </p:cNvPr>
          <p:cNvSpPr txBox="1"/>
          <p:nvPr/>
        </p:nvSpPr>
        <p:spPr>
          <a:xfrm>
            <a:off x="80693" y="1314169"/>
            <a:ext cx="6127363" cy="369332"/>
          </a:xfrm>
          <a:prstGeom prst="rect">
            <a:avLst/>
          </a:prstGeom>
          <a:noFill/>
        </p:spPr>
        <p:txBody>
          <a:bodyPr wrap="square">
            <a:spAutoFit/>
          </a:bodyPr>
          <a:lstStyle/>
          <a:p>
            <a:r>
              <a:rPr lang="en-IN" b="1" dirty="0">
                <a:solidFill>
                  <a:schemeClr val="accent3">
                    <a:lumMod val="50000"/>
                  </a:schemeClr>
                </a:solidFill>
              </a:rPr>
              <a:t>IMPORTING DATA SET</a:t>
            </a:r>
            <a:endParaRPr lang="en-IN" dirty="0">
              <a:solidFill>
                <a:schemeClr val="accent3">
                  <a:lumMod val="50000"/>
                </a:schemeClr>
              </a:solidFill>
            </a:endParaRPr>
          </a:p>
        </p:txBody>
      </p:sp>
      <p:sp>
        <p:nvSpPr>
          <p:cNvPr id="21" name="TextBox 20">
            <a:extLst>
              <a:ext uri="{FF2B5EF4-FFF2-40B4-BE49-F238E27FC236}">
                <a16:creationId xmlns:a16="http://schemas.microsoft.com/office/drawing/2014/main" id="{24F29C93-9EBD-A6E1-B08A-6145D7FE01FF}"/>
              </a:ext>
            </a:extLst>
          </p:cNvPr>
          <p:cNvSpPr txBox="1"/>
          <p:nvPr/>
        </p:nvSpPr>
        <p:spPr>
          <a:xfrm>
            <a:off x="6275294" y="1314169"/>
            <a:ext cx="1255059" cy="369332"/>
          </a:xfrm>
          <a:prstGeom prst="rect">
            <a:avLst/>
          </a:prstGeom>
          <a:noFill/>
        </p:spPr>
        <p:txBody>
          <a:bodyPr wrap="square">
            <a:spAutoFit/>
          </a:bodyPr>
          <a:lstStyle/>
          <a:p>
            <a:r>
              <a:rPr lang="en-IN" b="1" dirty="0">
                <a:solidFill>
                  <a:schemeClr val="accent3">
                    <a:lumMod val="50000"/>
                  </a:schemeClr>
                </a:solidFill>
              </a:rPr>
              <a:t>COLUMN</a:t>
            </a:r>
          </a:p>
        </p:txBody>
      </p:sp>
      <p:sp>
        <p:nvSpPr>
          <p:cNvPr id="23" name="TextBox 22">
            <a:extLst>
              <a:ext uri="{FF2B5EF4-FFF2-40B4-BE49-F238E27FC236}">
                <a16:creationId xmlns:a16="http://schemas.microsoft.com/office/drawing/2014/main" id="{1557D464-4F69-1330-22D8-0A42BA62AC2D}"/>
              </a:ext>
            </a:extLst>
          </p:cNvPr>
          <p:cNvSpPr txBox="1"/>
          <p:nvPr/>
        </p:nvSpPr>
        <p:spPr>
          <a:xfrm>
            <a:off x="10189487" y="1340511"/>
            <a:ext cx="1452282" cy="369332"/>
          </a:xfrm>
          <a:prstGeom prst="rect">
            <a:avLst/>
          </a:prstGeom>
          <a:noFill/>
        </p:spPr>
        <p:txBody>
          <a:bodyPr wrap="square">
            <a:spAutoFit/>
          </a:bodyPr>
          <a:lstStyle/>
          <a:p>
            <a:r>
              <a:rPr lang="en-IN" b="1" dirty="0">
                <a:solidFill>
                  <a:schemeClr val="accent3">
                    <a:lumMod val="50000"/>
                  </a:schemeClr>
                </a:solidFill>
              </a:rPr>
              <a:t>SHAPE</a:t>
            </a:r>
            <a:endParaRPr lang="en-IN" dirty="0">
              <a:solidFill>
                <a:schemeClr val="accent3">
                  <a:lumMod val="50000"/>
                </a:schemeClr>
              </a:solidFill>
            </a:endParaRPr>
          </a:p>
        </p:txBody>
      </p:sp>
      <p:pic>
        <p:nvPicPr>
          <p:cNvPr id="18" name="Picture 17">
            <a:extLst>
              <a:ext uri="{FF2B5EF4-FFF2-40B4-BE49-F238E27FC236}">
                <a16:creationId xmlns:a16="http://schemas.microsoft.com/office/drawing/2014/main" id="{BCA34E06-9D16-6851-149B-ACFD588B547E}"/>
              </a:ext>
            </a:extLst>
          </p:cNvPr>
          <p:cNvPicPr>
            <a:picLocks noChangeAspect="1"/>
          </p:cNvPicPr>
          <p:nvPr/>
        </p:nvPicPr>
        <p:blipFill rotWithShape="1">
          <a:blip r:embed="rId11">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427556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A585C-1968-DA90-8389-C1AEDD9027F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C6A4C1A1-893B-25F6-FDC8-825C68F90225}"/>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extBox 3">
            <a:extLst>
              <a:ext uri="{FF2B5EF4-FFF2-40B4-BE49-F238E27FC236}">
                <a16:creationId xmlns:a16="http://schemas.microsoft.com/office/drawing/2014/main" id="{959E7FD2-EF54-6B18-5172-DC6A05D3DDD0}"/>
              </a:ext>
            </a:extLst>
          </p:cNvPr>
          <p:cNvSpPr txBox="1"/>
          <p:nvPr/>
        </p:nvSpPr>
        <p:spPr>
          <a:xfrm>
            <a:off x="161390" y="763583"/>
            <a:ext cx="5369834" cy="369332"/>
          </a:xfrm>
          <a:prstGeom prst="rect">
            <a:avLst/>
          </a:prstGeom>
          <a:noFill/>
        </p:spPr>
        <p:txBody>
          <a:bodyPr wrap="square">
            <a:spAutoFit/>
          </a:bodyPr>
          <a:lstStyle/>
          <a:p>
            <a:r>
              <a:rPr lang="en-IN" b="1" dirty="0">
                <a:solidFill>
                  <a:srgbClr val="0070C0"/>
                </a:solidFill>
              </a:rPr>
              <a:t>BASIC EXPLORATRY DATA ANALYSIS</a:t>
            </a:r>
          </a:p>
        </p:txBody>
      </p:sp>
      <p:sp>
        <p:nvSpPr>
          <p:cNvPr id="6" name="Title 1">
            <a:extLst>
              <a:ext uri="{FF2B5EF4-FFF2-40B4-BE49-F238E27FC236}">
                <a16:creationId xmlns:a16="http://schemas.microsoft.com/office/drawing/2014/main" id="{4A1DC8A3-4F57-872E-AF08-DE17EFF696A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0" name="Picture 9">
            <a:extLst>
              <a:ext uri="{FF2B5EF4-FFF2-40B4-BE49-F238E27FC236}">
                <a16:creationId xmlns:a16="http://schemas.microsoft.com/office/drawing/2014/main" id="{099B8457-DADF-EF3B-B89F-F257DA210EB5}"/>
              </a:ext>
            </a:extLst>
          </p:cNvPr>
          <p:cNvPicPr>
            <a:picLocks noChangeAspect="1"/>
          </p:cNvPicPr>
          <p:nvPr/>
        </p:nvPicPr>
        <p:blipFill rotWithShape="1">
          <a:blip r:embed="rId5">
            <a:extLst>
              <a:ext uri="{28A0092B-C50C-407E-A947-70E740481C1C}">
                <a14:useLocalDpi xmlns:a14="http://schemas.microsoft.com/office/drawing/2010/main" val="0"/>
              </a:ext>
            </a:extLst>
          </a:blip>
          <a:srcRect l="1" t="29507" r="25207" b="225"/>
          <a:stretch/>
        </p:blipFill>
        <p:spPr>
          <a:xfrm>
            <a:off x="161390" y="1920852"/>
            <a:ext cx="5065034" cy="4597021"/>
          </a:xfrm>
          <a:prstGeom prst="rect">
            <a:avLst/>
          </a:prstGeom>
          <a:ln>
            <a:solidFill>
              <a:schemeClr val="tx1"/>
            </a:solidFill>
          </a:ln>
        </p:spPr>
      </p:pic>
      <p:pic>
        <p:nvPicPr>
          <p:cNvPr id="14" name="Picture 13">
            <a:extLst>
              <a:ext uri="{FF2B5EF4-FFF2-40B4-BE49-F238E27FC236}">
                <a16:creationId xmlns:a16="http://schemas.microsoft.com/office/drawing/2014/main" id="{FF266946-2D0B-89B3-4CA7-C18791D8A881}"/>
              </a:ext>
            </a:extLst>
          </p:cNvPr>
          <p:cNvPicPr>
            <a:picLocks noChangeAspect="1"/>
          </p:cNvPicPr>
          <p:nvPr/>
        </p:nvPicPr>
        <p:blipFill rotWithShape="1">
          <a:blip r:embed="rId6">
            <a:extLst>
              <a:ext uri="{28A0092B-C50C-407E-A947-70E740481C1C}">
                <a14:useLocalDpi xmlns:a14="http://schemas.microsoft.com/office/drawing/2010/main" val="0"/>
              </a:ext>
            </a:extLst>
          </a:blip>
          <a:srcRect l="-1" t="15515" r="925" b="14432"/>
          <a:stretch/>
        </p:blipFill>
        <p:spPr>
          <a:xfrm>
            <a:off x="5950173" y="4733896"/>
            <a:ext cx="5198029" cy="1783977"/>
          </a:xfrm>
          <a:prstGeom prst="rect">
            <a:avLst/>
          </a:prstGeom>
          <a:ln>
            <a:solidFill>
              <a:schemeClr val="tx1"/>
            </a:solidFill>
          </a:ln>
        </p:spPr>
      </p:pic>
      <p:pic>
        <p:nvPicPr>
          <p:cNvPr id="16" name="Picture 15">
            <a:extLst>
              <a:ext uri="{FF2B5EF4-FFF2-40B4-BE49-F238E27FC236}">
                <a16:creationId xmlns:a16="http://schemas.microsoft.com/office/drawing/2014/main" id="{BBE2457F-C227-2957-4FF6-6570B1B28E07}"/>
              </a:ext>
            </a:extLst>
          </p:cNvPr>
          <p:cNvPicPr>
            <a:picLocks noChangeAspect="1"/>
          </p:cNvPicPr>
          <p:nvPr/>
        </p:nvPicPr>
        <p:blipFill rotWithShape="1">
          <a:blip r:embed="rId7">
            <a:extLst>
              <a:ext uri="{28A0092B-C50C-407E-A947-70E740481C1C}">
                <a14:useLocalDpi xmlns:a14="http://schemas.microsoft.com/office/drawing/2010/main" val="0"/>
              </a:ext>
            </a:extLst>
          </a:blip>
          <a:srcRect t="1585" r="1305" b="5241"/>
          <a:stretch/>
        </p:blipFill>
        <p:spPr>
          <a:xfrm>
            <a:off x="5950173" y="785893"/>
            <a:ext cx="5198028" cy="1697331"/>
          </a:xfrm>
          <a:prstGeom prst="rect">
            <a:avLst/>
          </a:prstGeom>
          <a:ln>
            <a:solidFill>
              <a:schemeClr val="tx1"/>
            </a:solidFill>
          </a:ln>
        </p:spPr>
      </p:pic>
      <p:pic>
        <p:nvPicPr>
          <p:cNvPr id="18" name="Picture 17">
            <a:extLst>
              <a:ext uri="{FF2B5EF4-FFF2-40B4-BE49-F238E27FC236}">
                <a16:creationId xmlns:a16="http://schemas.microsoft.com/office/drawing/2014/main" id="{67240ACA-1BA1-5337-81A8-966DC2B39DE0}"/>
              </a:ext>
            </a:extLst>
          </p:cNvPr>
          <p:cNvPicPr>
            <a:picLocks noChangeAspect="1"/>
          </p:cNvPicPr>
          <p:nvPr/>
        </p:nvPicPr>
        <p:blipFill rotWithShape="1">
          <a:blip r:embed="rId8">
            <a:extLst>
              <a:ext uri="{28A0092B-C50C-407E-A947-70E740481C1C}">
                <a14:useLocalDpi xmlns:a14="http://schemas.microsoft.com/office/drawing/2010/main" val="0"/>
              </a:ext>
            </a:extLst>
          </a:blip>
          <a:srcRect l="4684" t="-1" b="-6052"/>
          <a:stretch/>
        </p:blipFill>
        <p:spPr>
          <a:xfrm>
            <a:off x="5950173" y="2680713"/>
            <a:ext cx="5198030" cy="1855694"/>
          </a:xfrm>
          <a:prstGeom prst="rect">
            <a:avLst/>
          </a:prstGeom>
          <a:ln>
            <a:solidFill>
              <a:schemeClr val="tx1"/>
            </a:solidFill>
          </a:ln>
        </p:spPr>
      </p:pic>
      <p:pic>
        <p:nvPicPr>
          <p:cNvPr id="8" name="Picture 7">
            <a:extLst>
              <a:ext uri="{FF2B5EF4-FFF2-40B4-BE49-F238E27FC236}">
                <a16:creationId xmlns:a16="http://schemas.microsoft.com/office/drawing/2014/main" id="{7CBABA94-999B-1831-7B78-2A60C253EB89}"/>
              </a:ext>
            </a:extLst>
          </p:cNvPr>
          <p:cNvPicPr>
            <a:picLocks noChangeAspect="1"/>
          </p:cNvPicPr>
          <p:nvPr/>
        </p:nvPicPr>
        <p:blipFill rotWithShape="1">
          <a:blip r:embed="rId9">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7" name="TextBox 6">
            <a:extLst>
              <a:ext uri="{FF2B5EF4-FFF2-40B4-BE49-F238E27FC236}">
                <a16:creationId xmlns:a16="http://schemas.microsoft.com/office/drawing/2014/main" id="{2D5C202D-EB85-11BE-E27A-4F581ECB3829}"/>
              </a:ext>
            </a:extLst>
          </p:cNvPr>
          <p:cNvSpPr txBox="1"/>
          <p:nvPr/>
        </p:nvSpPr>
        <p:spPr>
          <a:xfrm>
            <a:off x="161390" y="1320353"/>
            <a:ext cx="6096000" cy="369332"/>
          </a:xfrm>
          <a:prstGeom prst="rect">
            <a:avLst/>
          </a:prstGeom>
          <a:noFill/>
        </p:spPr>
        <p:txBody>
          <a:bodyPr wrap="square">
            <a:spAutoFit/>
          </a:bodyPr>
          <a:lstStyle/>
          <a:p>
            <a:r>
              <a:rPr lang="en-IN" b="1" dirty="0">
                <a:solidFill>
                  <a:schemeClr val="accent3">
                    <a:lumMod val="50000"/>
                  </a:schemeClr>
                </a:solidFill>
              </a:rPr>
              <a:t>PIE PLOTS</a:t>
            </a:r>
          </a:p>
        </p:txBody>
      </p:sp>
    </p:spTree>
    <p:extLst>
      <p:ext uri="{BB962C8B-B14F-4D97-AF65-F5344CB8AC3E}">
        <p14:creationId xmlns:p14="http://schemas.microsoft.com/office/powerpoint/2010/main" val="315835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0FE9E-33B1-E237-E7DE-9BFFE7AC6CD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11869220"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15629D1C-21FE-7575-9B90-E733C2CAD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0" y="1686913"/>
            <a:ext cx="8480586" cy="4587489"/>
          </a:xfrm>
          <a:prstGeom prst="rect">
            <a:avLst/>
          </a:prstGeom>
          <a:ln>
            <a:solidFill>
              <a:schemeClr val="tx1"/>
            </a:solidFill>
          </a:ln>
        </p:spPr>
      </p:pic>
      <p:pic>
        <p:nvPicPr>
          <p:cNvPr id="9" name="Picture 8">
            <a:extLst>
              <a:ext uri="{FF2B5EF4-FFF2-40B4-BE49-F238E27FC236}">
                <a16:creationId xmlns:a16="http://schemas.microsoft.com/office/drawing/2014/main" id="{D1395E9A-56F7-D89B-1297-4228CEE6323D}"/>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8" name="TextBox 7">
            <a:extLst>
              <a:ext uri="{FF2B5EF4-FFF2-40B4-BE49-F238E27FC236}">
                <a16:creationId xmlns:a16="http://schemas.microsoft.com/office/drawing/2014/main" id="{F5F93B87-7BFF-09CE-840C-E6C69294CF89}"/>
              </a:ext>
            </a:extLst>
          </p:cNvPr>
          <p:cNvSpPr txBox="1"/>
          <p:nvPr/>
        </p:nvSpPr>
        <p:spPr>
          <a:xfrm>
            <a:off x="161390" y="1211881"/>
            <a:ext cx="6096000" cy="369332"/>
          </a:xfrm>
          <a:prstGeom prst="rect">
            <a:avLst/>
          </a:prstGeom>
          <a:noFill/>
        </p:spPr>
        <p:txBody>
          <a:bodyPr wrap="square">
            <a:spAutoFit/>
          </a:bodyPr>
          <a:lstStyle/>
          <a:p>
            <a:r>
              <a:rPr lang="en-IN" b="1" dirty="0">
                <a:solidFill>
                  <a:schemeClr val="accent3">
                    <a:lumMod val="50000"/>
                  </a:schemeClr>
                </a:solidFill>
              </a:rPr>
              <a:t>VIOLIN PLOTS</a:t>
            </a:r>
          </a:p>
        </p:txBody>
      </p:sp>
    </p:spTree>
    <p:extLst>
      <p:ext uri="{BB962C8B-B14F-4D97-AF65-F5344CB8AC3E}">
        <p14:creationId xmlns:p14="http://schemas.microsoft.com/office/powerpoint/2010/main" val="203163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2622BB-C7BF-BF19-EC99-43224F80588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1" y="763583"/>
            <a:ext cx="4150633"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9" name="Picture 8">
            <a:extLst>
              <a:ext uri="{FF2B5EF4-FFF2-40B4-BE49-F238E27FC236}">
                <a16:creationId xmlns:a16="http://schemas.microsoft.com/office/drawing/2014/main" id="{956029BB-8635-6CDC-3ACD-A3E06C73DD5F}"/>
              </a:ext>
            </a:extLst>
          </p:cNvPr>
          <p:cNvPicPr>
            <a:picLocks noChangeAspect="1"/>
          </p:cNvPicPr>
          <p:nvPr/>
        </p:nvPicPr>
        <p:blipFill rotWithShape="1">
          <a:blip r:embed="rId5">
            <a:extLst>
              <a:ext uri="{28A0092B-C50C-407E-A947-70E740481C1C}">
                <a14:useLocalDpi xmlns:a14="http://schemas.microsoft.com/office/drawing/2010/main" val="0"/>
              </a:ext>
            </a:extLst>
          </a:blip>
          <a:srcRect t="29204"/>
          <a:stretch/>
        </p:blipFill>
        <p:spPr>
          <a:xfrm>
            <a:off x="185526" y="2479320"/>
            <a:ext cx="2466468" cy="647804"/>
          </a:xfrm>
          <a:prstGeom prst="rect">
            <a:avLst/>
          </a:prstGeom>
          <a:ln>
            <a:solidFill>
              <a:schemeClr val="tx1"/>
            </a:solidFill>
          </a:ln>
        </p:spPr>
      </p:pic>
      <p:pic>
        <p:nvPicPr>
          <p:cNvPr id="11" name="Picture 10">
            <a:extLst>
              <a:ext uri="{FF2B5EF4-FFF2-40B4-BE49-F238E27FC236}">
                <a16:creationId xmlns:a16="http://schemas.microsoft.com/office/drawing/2014/main" id="{75734F2B-AB90-BAF7-8D60-2B07B9544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26" y="3497817"/>
            <a:ext cx="2466468" cy="2944813"/>
          </a:xfrm>
          <a:prstGeom prst="rect">
            <a:avLst/>
          </a:prstGeom>
          <a:ln>
            <a:solidFill>
              <a:schemeClr val="tx1"/>
            </a:solidFill>
          </a:ln>
        </p:spPr>
      </p:pic>
      <p:pic>
        <p:nvPicPr>
          <p:cNvPr id="13" name="Picture 12">
            <a:extLst>
              <a:ext uri="{FF2B5EF4-FFF2-40B4-BE49-F238E27FC236}">
                <a16:creationId xmlns:a16="http://schemas.microsoft.com/office/drawing/2014/main" id="{E514023E-F0F2-D1AF-F411-B1632C3AB520}"/>
              </a:ext>
            </a:extLst>
          </p:cNvPr>
          <p:cNvPicPr>
            <a:picLocks noChangeAspect="1"/>
          </p:cNvPicPr>
          <p:nvPr/>
        </p:nvPicPr>
        <p:blipFill rotWithShape="1">
          <a:blip r:embed="rId7">
            <a:extLst>
              <a:ext uri="{28A0092B-C50C-407E-A947-70E740481C1C}">
                <a14:useLocalDpi xmlns:a14="http://schemas.microsoft.com/office/drawing/2010/main" val="0"/>
              </a:ext>
            </a:extLst>
          </a:blip>
          <a:srcRect t="27961" r="3037" b="1"/>
          <a:stretch/>
        </p:blipFill>
        <p:spPr>
          <a:xfrm>
            <a:off x="2726733" y="2474850"/>
            <a:ext cx="3057110" cy="647805"/>
          </a:xfrm>
          <a:prstGeom prst="rect">
            <a:avLst/>
          </a:prstGeom>
          <a:ln>
            <a:solidFill>
              <a:schemeClr val="tx1"/>
            </a:solidFill>
          </a:ln>
        </p:spPr>
      </p:pic>
      <p:pic>
        <p:nvPicPr>
          <p:cNvPr id="15" name="Picture 14">
            <a:extLst>
              <a:ext uri="{FF2B5EF4-FFF2-40B4-BE49-F238E27FC236}">
                <a16:creationId xmlns:a16="http://schemas.microsoft.com/office/drawing/2014/main" id="{BFD0688D-82A4-6E86-BFF1-42CD873A95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6733" y="3482030"/>
            <a:ext cx="3057111" cy="2960599"/>
          </a:xfrm>
          <a:prstGeom prst="rect">
            <a:avLst/>
          </a:prstGeom>
          <a:ln>
            <a:solidFill>
              <a:schemeClr val="tx1"/>
            </a:solidFill>
          </a:ln>
        </p:spPr>
      </p:pic>
      <p:pic>
        <p:nvPicPr>
          <p:cNvPr id="17" name="Picture 16">
            <a:extLst>
              <a:ext uri="{FF2B5EF4-FFF2-40B4-BE49-F238E27FC236}">
                <a16:creationId xmlns:a16="http://schemas.microsoft.com/office/drawing/2014/main" id="{68A99805-7D55-9A94-9736-84C52D0495E5}"/>
              </a:ext>
            </a:extLst>
          </p:cNvPr>
          <p:cNvPicPr>
            <a:picLocks noChangeAspect="1"/>
          </p:cNvPicPr>
          <p:nvPr/>
        </p:nvPicPr>
        <p:blipFill rotWithShape="1">
          <a:blip r:embed="rId9">
            <a:extLst>
              <a:ext uri="{28A0092B-C50C-407E-A947-70E740481C1C}">
                <a14:useLocalDpi xmlns:a14="http://schemas.microsoft.com/office/drawing/2010/main" val="0"/>
              </a:ext>
            </a:extLst>
          </a:blip>
          <a:srcRect t="17128" r="1968"/>
          <a:stretch/>
        </p:blipFill>
        <p:spPr>
          <a:xfrm>
            <a:off x="5890992" y="2495578"/>
            <a:ext cx="3153904" cy="647806"/>
          </a:xfrm>
          <a:prstGeom prst="rect">
            <a:avLst/>
          </a:prstGeom>
          <a:ln>
            <a:solidFill>
              <a:schemeClr val="tx1"/>
            </a:solidFill>
          </a:ln>
        </p:spPr>
      </p:pic>
      <p:pic>
        <p:nvPicPr>
          <p:cNvPr id="19" name="Picture 18">
            <a:extLst>
              <a:ext uri="{FF2B5EF4-FFF2-40B4-BE49-F238E27FC236}">
                <a16:creationId xmlns:a16="http://schemas.microsoft.com/office/drawing/2014/main" id="{533A515D-184D-AB23-9169-5C4F1C1314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0992" y="3466243"/>
            <a:ext cx="3153904" cy="2976386"/>
          </a:xfrm>
          <a:prstGeom prst="rect">
            <a:avLst/>
          </a:prstGeom>
          <a:ln>
            <a:solidFill>
              <a:schemeClr val="tx1"/>
            </a:solidFill>
          </a:ln>
        </p:spPr>
      </p:pic>
      <p:pic>
        <p:nvPicPr>
          <p:cNvPr id="21" name="Picture 20">
            <a:extLst>
              <a:ext uri="{FF2B5EF4-FFF2-40B4-BE49-F238E27FC236}">
                <a16:creationId xmlns:a16="http://schemas.microsoft.com/office/drawing/2014/main" id="{26D8BB69-2B12-9EB7-DB98-F4598C40E2F7}"/>
              </a:ext>
            </a:extLst>
          </p:cNvPr>
          <p:cNvPicPr>
            <a:picLocks noChangeAspect="1"/>
          </p:cNvPicPr>
          <p:nvPr/>
        </p:nvPicPr>
        <p:blipFill rotWithShape="1">
          <a:blip r:embed="rId11">
            <a:extLst>
              <a:ext uri="{28A0092B-C50C-407E-A947-70E740481C1C}">
                <a14:useLocalDpi xmlns:a14="http://schemas.microsoft.com/office/drawing/2010/main" val="0"/>
              </a:ext>
            </a:extLst>
          </a:blip>
          <a:srcRect t="16116"/>
          <a:stretch/>
        </p:blipFill>
        <p:spPr>
          <a:xfrm>
            <a:off x="9152045" y="2474848"/>
            <a:ext cx="2901212" cy="647806"/>
          </a:xfrm>
          <a:prstGeom prst="rect">
            <a:avLst/>
          </a:prstGeom>
          <a:ln>
            <a:solidFill>
              <a:schemeClr val="tx1"/>
            </a:solidFill>
          </a:ln>
        </p:spPr>
      </p:pic>
      <p:pic>
        <p:nvPicPr>
          <p:cNvPr id="25" name="Picture 24">
            <a:extLst>
              <a:ext uri="{FF2B5EF4-FFF2-40B4-BE49-F238E27FC236}">
                <a16:creationId xmlns:a16="http://schemas.microsoft.com/office/drawing/2014/main" id="{78177CCD-1DF1-9C5B-0232-25CC299D67DC}"/>
              </a:ext>
            </a:extLst>
          </p:cNvPr>
          <p:cNvPicPr>
            <a:picLocks noChangeAspect="1"/>
          </p:cNvPicPr>
          <p:nvPr/>
        </p:nvPicPr>
        <p:blipFill rotWithShape="1">
          <a:blip r:embed="rId12">
            <a:extLst>
              <a:ext uri="{28A0092B-C50C-407E-A947-70E740481C1C}">
                <a14:useLocalDpi xmlns:a14="http://schemas.microsoft.com/office/drawing/2010/main" val="0"/>
              </a:ext>
            </a:extLst>
          </a:blip>
          <a:srcRect l="2532" b="-1100"/>
          <a:stretch/>
        </p:blipFill>
        <p:spPr>
          <a:xfrm>
            <a:off x="9152045" y="3482030"/>
            <a:ext cx="2901212" cy="2976386"/>
          </a:xfrm>
          <a:prstGeom prst="rect">
            <a:avLst/>
          </a:prstGeom>
          <a:ln>
            <a:solidFill>
              <a:schemeClr val="tx1"/>
            </a:solidFill>
          </a:ln>
        </p:spPr>
      </p:pic>
      <p:sp>
        <p:nvSpPr>
          <p:cNvPr id="7" name="TextBox 6">
            <a:extLst>
              <a:ext uri="{FF2B5EF4-FFF2-40B4-BE49-F238E27FC236}">
                <a16:creationId xmlns:a16="http://schemas.microsoft.com/office/drawing/2014/main" id="{486F9EBB-38B5-7D5E-A757-662ECC1D0A83}"/>
              </a:ext>
            </a:extLst>
          </p:cNvPr>
          <p:cNvSpPr txBox="1"/>
          <p:nvPr/>
        </p:nvSpPr>
        <p:spPr>
          <a:xfrm>
            <a:off x="9152045" y="1872830"/>
            <a:ext cx="3057111" cy="369332"/>
          </a:xfrm>
          <a:prstGeom prst="rect">
            <a:avLst/>
          </a:prstGeom>
          <a:noFill/>
        </p:spPr>
        <p:txBody>
          <a:bodyPr wrap="square">
            <a:spAutoFit/>
          </a:bodyPr>
          <a:lstStyle/>
          <a:p>
            <a:r>
              <a:rPr lang="en-IN" b="1" dirty="0">
                <a:solidFill>
                  <a:schemeClr val="accent5">
                    <a:lumMod val="75000"/>
                  </a:schemeClr>
                </a:solidFill>
              </a:rPr>
              <a:t>FINANCIAL_FLEXIBILITY</a:t>
            </a:r>
            <a:endParaRPr lang="en-IN" dirty="0"/>
          </a:p>
        </p:txBody>
      </p:sp>
      <p:sp>
        <p:nvSpPr>
          <p:cNvPr id="10" name="TextBox 9">
            <a:extLst>
              <a:ext uri="{FF2B5EF4-FFF2-40B4-BE49-F238E27FC236}">
                <a16:creationId xmlns:a16="http://schemas.microsoft.com/office/drawing/2014/main" id="{C6B24E6B-0CFE-6FE9-4EF1-BE9DE2343EAA}"/>
              </a:ext>
            </a:extLst>
          </p:cNvPr>
          <p:cNvSpPr txBox="1"/>
          <p:nvPr/>
        </p:nvSpPr>
        <p:spPr>
          <a:xfrm>
            <a:off x="5858583" y="1871579"/>
            <a:ext cx="2806101" cy="369332"/>
          </a:xfrm>
          <a:prstGeom prst="rect">
            <a:avLst/>
          </a:prstGeom>
          <a:noFill/>
        </p:spPr>
        <p:txBody>
          <a:bodyPr wrap="square">
            <a:spAutoFit/>
          </a:bodyPr>
          <a:lstStyle/>
          <a:p>
            <a:r>
              <a:rPr lang="en-IN" b="1" dirty="0">
                <a:solidFill>
                  <a:schemeClr val="accent5">
                    <a:lumMod val="75000"/>
                  </a:schemeClr>
                </a:solidFill>
              </a:rPr>
              <a:t>MANAGEMENT_RISK</a:t>
            </a:r>
          </a:p>
        </p:txBody>
      </p:sp>
      <p:sp>
        <p:nvSpPr>
          <p:cNvPr id="14" name="TextBox 13">
            <a:extLst>
              <a:ext uri="{FF2B5EF4-FFF2-40B4-BE49-F238E27FC236}">
                <a16:creationId xmlns:a16="http://schemas.microsoft.com/office/drawing/2014/main" id="{D4A0CC9B-B4E2-046D-3E6E-30FF4B4E82DA}"/>
              </a:ext>
            </a:extLst>
          </p:cNvPr>
          <p:cNvSpPr txBox="1"/>
          <p:nvPr/>
        </p:nvSpPr>
        <p:spPr>
          <a:xfrm>
            <a:off x="2726733" y="1871579"/>
            <a:ext cx="2541494" cy="369332"/>
          </a:xfrm>
          <a:prstGeom prst="rect">
            <a:avLst/>
          </a:prstGeom>
          <a:noFill/>
        </p:spPr>
        <p:txBody>
          <a:bodyPr wrap="square">
            <a:spAutoFit/>
          </a:bodyPr>
          <a:lstStyle/>
          <a:p>
            <a:r>
              <a:rPr lang="en-IN" b="1" dirty="0">
                <a:solidFill>
                  <a:schemeClr val="accent5">
                    <a:lumMod val="75000"/>
                  </a:schemeClr>
                </a:solidFill>
              </a:rPr>
              <a:t>INDUSTRIAL_RISK</a:t>
            </a:r>
          </a:p>
        </p:txBody>
      </p:sp>
      <p:sp>
        <p:nvSpPr>
          <p:cNvPr id="18" name="TextBox 17">
            <a:extLst>
              <a:ext uri="{FF2B5EF4-FFF2-40B4-BE49-F238E27FC236}">
                <a16:creationId xmlns:a16="http://schemas.microsoft.com/office/drawing/2014/main" id="{6A7262C4-381C-E54A-FF01-59E0E09F73B5}"/>
              </a:ext>
            </a:extLst>
          </p:cNvPr>
          <p:cNvSpPr txBox="1"/>
          <p:nvPr/>
        </p:nvSpPr>
        <p:spPr>
          <a:xfrm>
            <a:off x="161390" y="1871579"/>
            <a:ext cx="1071283" cy="369332"/>
          </a:xfrm>
          <a:prstGeom prst="rect">
            <a:avLst/>
          </a:prstGeom>
          <a:noFill/>
        </p:spPr>
        <p:txBody>
          <a:bodyPr wrap="square">
            <a:spAutoFit/>
          </a:bodyPr>
          <a:lstStyle/>
          <a:p>
            <a:r>
              <a:rPr lang="en-IN" b="1" dirty="0">
                <a:solidFill>
                  <a:schemeClr val="accent5">
                    <a:lumMod val="75000"/>
                  </a:schemeClr>
                </a:solidFill>
              </a:rPr>
              <a:t>CLASS</a:t>
            </a:r>
            <a:endParaRPr lang="en-IN" dirty="0"/>
          </a:p>
        </p:txBody>
      </p:sp>
      <p:sp>
        <p:nvSpPr>
          <p:cNvPr id="22" name="TextBox 21">
            <a:extLst>
              <a:ext uri="{FF2B5EF4-FFF2-40B4-BE49-F238E27FC236}">
                <a16:creationId xmlns:a16="http://schemas.microsoft.com/office/drawing/2014/main" id="{B575D90B-0695-C59B-8F23-E2186C835A87}"/>
              </a:ext>
            </a:extLst>
          </p:cNvPr>
          <p:cNvSpPr txBox="1"/>
          <p:nvPr/>
        </p:nvSpPr>
        <p:spPr>
          <a:xfrm>
            <a:off x="124800" y="1342763"/>
            <a:ext cx="2215745" cy="369332"/>
          </a:xfrm>
          <a:prstGeom prst="rect">
            <a:avLst/>
          </a:prstGeom>
          <a:noFill/>
        </p:spPr>
        <p:txBody>
          <a:bodyPr wrap="square">
            <a:spAutoFit/>
          </a:bodyPr>
          <a:lstStyle/>
          <a:p>
            <a:r>
              <a:rPr lang="en-IN" b="1" dirty="0">
                <a:solidFill>
                  <a:srgbClr val="C00000"/>
                </a:solidFill>
              </a:rPr>
              <a:t> COUNT PLOTS </a:t>
            </a:r>
          </a:p>
        </p:txBody>
      </p:sp>
      <p:pic>
        <p:nvPicPr>
          <p:cNvPr id="12" name="Picture 11">
            <a:extLst>
              <a:ext uri="{FF2B5EF4-FFF2-40B4-BE49-F238E27FC236}">
                <a16:creationId xmlns:a16="http://schemas.microsoft.com/office/drawing/2014/main" id="{CDDF6CF2-A058-DB32-5633-2C8A6B3D7D18}"/>
              </a:ext>
            </a:extLst>
          </p:cNvPr>
          <p:cNvPicPr>
            <a:picLocks noChangeAspect="1"/>
          </p:cNvPicPr>
          <p:nvPr/>
        </p:nvPicPr>
        <p:blipFill rotWithShape="1">
          <a:blip r:embed="rId13">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4904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644B00-973D-518F-4875-A6A1C6F6A72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4329928"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2904243F-207C-BD38-2368-DE9A7B923CDF}"/>
              </a:ext>
            </a:extLst>
          </p:cNvPr>
          <p:cNvPicPr>
            <a:picLocks noChangeAspect="1"/>
          </p:cNvPicPr>
          <p:nvPr/>
        </p:nvPicPr>
        <p:blipFill rotWithShape="1">
          <a:blip r:embed="rId5">
            <a:extLst>
              <a:ext uri="{28A0092B-C50C-407E-A947-70E740481C1C}">
                <a14:useLocalDpi xmlns:a14="http://schemas.microsoft.com/office/drawing/2010/main" val="0"/>
              </a:ext>
            </a:extLst>
          </a:blip>
          <a:srcRect t="25549"/>
          <a:stretch/>
        </p:blipFill>
        <p:spPr>
          <a:xfrm>
            <a:off x="177928" y="2375488"/>
            <a:ext cx="3355532" cy="774463"/>
          </a:xfrm>
          <a:prstGeom prst="rect">
            <a:avLst/>
          </a:prstGeom>
          <a:ln>
            <a:solidFill>
              <a:schemeClr val="tx1"/>
            </a:solidFill>
          </a:ln>
        </p:spPr>
      </p:pic>
      <p:pic>
        <p:nvPicPr>
          <p:cNvPr id="14" name="Picture 13">
            <a:extLst>
              <a:ext uri="{FF2B5EF4-FFF2-40B4-BE49-F238E27FC236}">
                <a16:creationId xmlns:a16="http://schemas.microsoft.com/office/drawing/2014/main" id="{93C87A96-8F28-E6A0-5E19-FF3BF98EFDBE}"/>
              </a:ext>
            </a:extLst>
          </p:cNvPr>
          <p:cNvPicPr>
            <a:picLocks noChangeAspect="1"/>
          </p:cNvPicPr>
          <p:nvPr/>
        </p:nvPicPr>
        <p:blipFill rotWithShape="1">
          <a:blip r:embed="rId6">
            <a:extLst>
              <a:ext uri="{28A0092B-C50C-407E-A947-70E740481C1C}">
                <a14:useLocalDpi xmlns:a14="http://schemas.microsoft.com/office/drawing/2010/main" val="0"/>
              </a:ext>
            </a:extLst>
          </a:blip>
          <a:srcRect l="3594" r="1862" b="1117"/>
          <a:stretch/>
        </p:blipFill>
        <p:spPr>
          <a:xfrm>
            <a:off x="177928" y="3428998"/>
            <a:ext cx="3355532" cy="3078773"/>
          </a:xfrm>
          <a:prstGeom prst="rect">
            <a:avLst/>
          </a:prstGeom>
          <a:ln>
            <a:solidFill>
              <a:schemeClr val="tx1"/>
            </a:solidFill>
          </a:ln>
        </p:spPr>
      </p:pic>
      <p:pic>
        <p:nvPicPr>
          <p:cNvPr id="16" name="Picture 15">
            <a:extLst>
              <a:ext uri="{FF2B5EF4-FFF2-40B4-BE49-F238E27FC236}">
                <a16:creationId xmlns:a16="http://schemas.microsoft.com/office/drawing/2014/main" id="{6AF58306-FB91-9E78-58CA-34DA6171166A}"/>
              </a:ext>
            </a:extLst>
          </p:cNvPr>
          <p:cNvPicPr>
            <a:picLocks noChangeAspect="1"/>
          </p:cNvPicPr>
          <p:nvPr/>
        </p:nvPicPr>
        <p:blipFill rotWithShape="1">
          <a:blip r:embed="rId7">
            <a:extLst>
              <a:ext uri="{28A0092B-C50C-407E-A947-70E740481C1C}">
                <a14:useLocalDpi xmlns:a14="http://schemas.microsoft.com/office/drawing/2010/main" val="0"/>
              </a:ext>
            </a:extLst>
          </a:blip>
          <a:srcRect t="22776" r="563"/>
          <a:stretch/>
        </p:blipFill>
        <p:spPr>
          <a:xfrm>
            <a:off x="4064523" y="2343744"/>
            <a:ext cx="3411243" cy="774463"/>
          </a:xfrm>
          <a:prstGeom prst="rect">
            <a:avLst/>
          </a:prstGeom>
          <a:ln>
            <a:solidFill>
              <a:schemeClr val="tx1"/>
            </a:solidFill>
          </a:ln>
        </p:spPr>
      </p:pic>
      <p:pic>
        <p:nvPicPr>
          <p:cNvPr id="18" name="Picture 17">
            <a:extLst>
              <a:ext uri="{FF2B5EF4-FFF2-40B4-BE49-F238E27FC236}">
                <a16:creationId xmlns:a16="http://schemas.microsoft.com/office/drawing/2014/main" id="{92D251D1-6FA1-59E7-BF5B-500A1C974A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5322" y="3428999"/>
            <a:ext cx="3410444" cy="3078773"/>
          </a:xfrm>
          <a:prstGeom prst="rect">
            <a:avLst/>
          </a:prstGeom>
          <a:ln>
            <a:solidFill>
              <a:schemeClr val="tx1"/>
            </a:solidFill>
          </a:ln>
        </p:spPr>
      </p:pic>
      <p:pic>
        <p:nvPicPr>
          <p:cNvPr id="20" name="Picture 19">
            <a:extLst>
              <a:ext uri="{FF2B5EF4-FFF2-40B4-BE49-F238E27FC236}">
                <a16:creationId xmlns:a16="http://schemas.microsoft.com/office/drawing/2014/main" id="{7D544FF0-E573-BAA6-A61E-1365E398A61D}"/>
              </a:ext>
            </a:extLst>
          </p:cNvPr>
          <p:cNvPicPr>
            <a:picLocks noChangeAspect="1"/>
          </p:cNvPicPr>
          <p:nvPr/>
        </p:nvPicPr>
        <p:blipFill rotWithShape="1">
          <a:blip r:embed="rId9">
            <a:extLst>
              <a:ext uri="{28A0092B-C50C-407E-A947-70E740481C1C}">
                <a14:useLocalDpi xmlns:a14="http://schemas.microsoft.com/office/drawing/2010/main" val="0"/>
              </a:ext>
            </a:extLst>
          </a:blip>
          <a:srcRect t="24894" r="1694"/>
          <a:stretch/>
        </p:blipFill>
        <p:spPr>
          <a:xfrm>
            <a:off x="8007629" y="2343744"/>
            <a:ext cx="3470030" cy="774463"/>
          </a:xfrm>
          <a:prstGeom prst="rect">
            <a:avLst/>
          </a:prstGeom>
          <a:ln>
            <a:solidFill>
              <a:schemeClr val="tx1"/>
            </a:solidFill>
          </a:ln>
        </p:spPr>
      </p:pic>
      <p:pic>
        <p:nvPicPr>
          <p:cNvPr id="22" name="Picture 21">
            <a:extLst>
              <a:ext uri="{FF2B5EF4-FFF2-40B4-BE49-F238E27FC236}">
                <a16:creationId xmlns:a16="http://schemas.microsoft.com/office/drawing/2014/main" id="{E3691E50-CD94-13DF-C425-144AEE95BC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7629" y="3428999"/>
            <a:ext cx="3470030" cy="3078774"/>
          </a:xfrm>
          <a:prstGeom prst="rect">
            <a:avLst/>
          </a:prstGeom>
          <a:ln>
            <a:solidFill>
              <a:schemeClr val="tx1"/>
            </a:solidFill>
          </a:ln>
        </p:spPr>
      </p:pic>
      <p:sp>
        <p:nvSpPr>
          <p:cNvPr id="7" name="TextBox 6">
            <a:extLst>
              <a:ext uri="{FF2B5EF4-FFF2-40B4-BE49-F238E27FC236}">
                <a16:creationId xmlns:a16="http://schemas.microsoft.com/office/drawing/2014/main" id="{B35488D0-2B6F-9885-BC86-D01EBCB10D7D}"/>
              </a:ext>
            </a:extLst>
          </p:cNvPr>
          <p:cNvSpPr txBox="1"/>
          <p:nvPr/>
        </p:nvSpPr>
        <p:spPr>
          <a:xfrm>
            <a:off x="8007629" y="1819016"/>
            <a:ext cx="2286000" cy="369332"/>
          </a:xfrm>
          <a:prstGeom prst="rect">
            <a:avLst/>
          </a:prstGeom>
          <a:noFill/>
        </p:spPr>
        <p:txBody>
          <a:bodyPr wrap="square">
            <a:spAutoFit/>
          </a:bodyPr>
          <a:lstStyle/>
          <a:p>
            <a:r>
              <a:rPr lang="en-IN" b="1" dirty="0">
                <a:solidFill>
                  <a:schemeClr val="accent5">
                    <a:lumMod val="75000"/>
                  </a:schemeClr>
                </a:solidFill>
              </a:rPr>
              <a:t>OPERATING_RISK</a:t>
            </a:r>
            <a:endParaRPr lang="en-IN" dirty="0"/>
          </a:p>
        </p:txBody>
      </p:sp>
      <p:sp>
        <p:nvSpPr>
          <p:cNvPr id="10" name="TextBox 9">
            <a:extLst>
              <a:ext uri="{FF2B5EF4-FFF2-40B4-BE49-F238E27FC236}">
                <a16:creationId xmlns:a16="http://schemas.microsoft.com/office/drawing/2014/main" id="{2A83A019-2DDB-BD9C-2AB2-38C04D6D1FDB}"/>
              </a:ext>
            </a:extLst>
          </p:cNvPr>
          <p:cNvSpPr txBox="1"/>
          <p:nvPr/>
        </p:nvSpPr>
        <p:spPr>
          <a:xfrm>
            <a:off x="4064523" y="1812165"/>
            <a:ext cx="2653553" cy="369332"/>
          </a:xfrm>
          <a:prstGeom prst="rect">
            <a:avLst/>
          </a:prstGeom>
          <a:noFill/>
        </p:spPr>
        <p:txBody>
          <a:bodyPr wrap="square">
            <a:spAutoFit/>
          </a:bodyPr>
          <a:lstStyle/>
          <a:p>
            <a:r>
              <a:rPr lang="en-IN" b="1" dirty="0">
                <a:solidFill>
                  <a:schemeClr val="accent5">
                    <a:lumMod val="75000"/>
                  </a:schemeClr>
                </a:solidFill>
              </a:rPr>
              <a:t>COMPETITIVENESS</a:t>
            </a:r>
            <a:endParaRPr lang="en-IN" dirty="0"/>
          </a:p>
        </p:txBody>
      </p:sp>
      <p:sp>
        <p:nvSpPr>
          <p:cNvPr id="12" name="TextBox 11">
            <a:extLst>
              <a:ext uri="{FF2B5EF4-FFF2-40B4-BE49-F238E27FC236}">
                <a16:creationId xmlns:a16="http://schemas.microsoft.com/office/drawing/2014/main" id="{46703636-5512-1608-CC0F-F7FF38A3FA79}"/>
              </a:ext>
            </a:extLst>
          </p:cNvPr>
          <p:cNvSpPr txBox="1"/>
          <p:nvPr/>
        </p:nvSpPr>
        <p:spPr>
          <a:xfrm>
            <a:off x="161390" y="1812165"/>
            <a:ext cx="2133600" cy="369332"/>
          </a:xfrm>
          <a:prstGeom prst="rect">
            <a:avLst/>
          </a:prstGeom>
          <a:noFill/>
        </p:spPr>
        <p:txBody>
          <a:bodyPr wrap="square">
            <a:spAutoFit/>
          </a:bodyPr>
          <a:lstStyle/>
          <a:p>
            <a:r>
              <a:rPr lang="en-IN" b="1" dirty="0">
                <a:solidFill>
                  <a:schemeClr val="accent5">
                    <a:lumMod val="75000"/>
                  </a:schemeClr>
                </a:solidFill>
              </a:rPr>
              <a:t>CREDIBILITY</a:t>
            </a:r>
            <a:endParaRPr lang="en-IN" dirty="0"/>
          </a:p>
        </p:txBody>
      </p:sp>
      <p:sp>
        <p:nvSpPr>
          <p:cNvPr id="15" name="TextBox 14">
            <a:extLst>
              <a:ext uri="{FF2B5EF4-FFF2-40B4-BE49-F238E27FC236}">
                <a16:creationId xmlns:a16="http://schemas.microsoft.com/office/drawing/2014/main" id="{E3C7FD3F-C072-DA87-9095-1ABA9C6E5027}"/>
              </a:ext>
            </a:extLst>
          </p:cNvPr>
          <p:cNvSpPr txBox="1"/>
          <p:nvPr/>
        </p:nvSpPr>
        <p:spPr>
          <a:xfrm>
            <a:off x="161390" y="1321534"/>
            <a:ext cx="2052918" cy="369332"/>
          </a:xfrm>
          <a:prstGeom prst="rect">
            <a:avLst/>
          </a:prstGeom>
          <a:noFill/>
        </p:spPr>
        <p:txBody>
          <a:bodyPr wrap="square">
            <a:spAutoFit/>
          </a:bodyPr>
          <a:lstStyle/>
          <a:p>
            <a:r>
              <a:rPr lang="en-IN" b="1" dirty="0">
                <a:solidFill>
                  <a:srgbClr val="C00000"/>
                </a:solidFill>
              </a:rPr>
              <a:t>COUNT PLOTS </a:t>
            </a:r>
          </a:p>
        </p:txBody>
      </p:sp>
      <p:pic>
        <p:nvPicPr>
          <p:cNvPr id="11" name="Picture 10">
            <a:extLst>
              <a:ext uri="{FF2B5EF4-FFF2-40B4-BE49-F238E27FC236}">
                <a16:creationId xmlns:a16="http://schemas.microsoft.com/office/drawing/2014/main" id="{A120F26B-B86B-5AD4-7BC9-A78334335995}"/>
              </a:ext>
            </a:extLst>
          </p:cNvPr>
          <p:cNvPicPr>
            <a:picLocks noChangeAspect="1"/>
          </p:cNvPicPr>
          <p:nvPr/>
        </p:nvPicPr>
        <p:blipFill rotWithShape="1">
          <a:blip r:embed="rId11">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9150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E9D4FE-89E4-1CFB-1D6E-B1DA2B89F0EE}"/>
              </a:ext>
            </a:extLst>
          </p:cNvPr>
          <p:cNvPicPr>
            <a:picLocks noChangeAspect="1"/>
          </p:cNvPicPr>
          <p:nvPr/>
        </p:nvPicPr>
        <p:blipFill>
          <a:blip r:embed="rId2"/>
          <a:stretch>
            <a:fillRect/>
          </a:stretch>
        </p:blipFill>
        <p:spPr>
          <a:xfrm>
            <a:off x="0" y="0"/>
            <a:ext cx="12192000" cy="6857999"/>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46687" y="698030"/>
            <a:ext cx="11564445" cy="923330"/>
          </a:xfrm>
          <a:prstGeom prst="rect">
            <a:avLst/>
          </a:prstGeom>
          <a:noFill/>
        </p:spPr>
        <p:txBody>
          <a:bodyPr wrap="square">
            <a:spAutoFit/>
          </a:bodyPr>
          <a:lstStyle/>
          <a:p>
            <a:r>
              <a:rPr lang="en-IN" b="1" dirty="0">
                <a:solidFill>
                  <a:srgbClr val="0070C0"/>
                </a:solidFill>
              </a:rPr>
              <a:t>BASIC EXPLORATRY DATA ANALYSIS</a:t>
            </a:r>
          </a:p>
          <a:p>
            <a:endParaRPr lang="en-IN" b="1" dirty="0">
              <a:solidFill>
                <a:srgbClr val="0070C0"/>
              </a:solidFill>
            </a:endParaRPr>
          </a:p>
          <a:p>
            <a:r>
              <a:rPr lang="en-IN" b="1" dirty="0">
                <a:solidFill>
                  <a:schemeClr val="accent5">
                    <a:lumMod val="75000"/>
                  </a:schemeClr>
                </a:solidFill>
              </a:rPr>
              <a:t>I have added another variable and  named as  </a:t>
            </a:r>
            <a:r>
              <a:rPr lang="en-IN" b="1" dirty="0" err="1">
                <a:solidFill>
                  <a:srgbClr val="C00000"/>
                </a:solidFill>
              </a:rPr>
              <a:t>class_as</a:t>
            </a:r>
            <a:r>
              <a:rPr lang="en-IN" b="1" dirty="0">
                <a:solidFill>
                  <a:srgbClr val="0070C0"/>
                </a:solidFill>
              </a:rPr>
              <a:t>  </a:t>
            </a:r>
            <a:r>
              <a:rPr lang="en-IN" b="1" dirty="0">
                <a:solidFill>
                  <a:schemeClr val="accent5">
                    <a:lumMod val="75000"/>
                  </a:schemeClr>
                </a:solidFill>
              </a:rPr>
              <a:t>then I asked</a:t>
            </a:r>
            <a:endParaRPr lang="en-IN" b="1" dirty="0">
              <a:solidFill>
                <a:srgbClr val="0070C0"/>
              </a:solidFill>
            </a:endParaRP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43230537-7CE4-EB9D-2807-BB1A220FDAF3}"/>
              </a:ext>
            </a:extLst>
          </p:cNvPr>
          <p:cNvPicPr>
            <a:picLocks noChangeAspect="1"/>
          </p:cNvPicPr>
          <p:nvPr/>
        </p:nvPicPr>
        <p:blipFill rotWithShape="1">
          <a:blip r:embed="rId4">
            <a:extLst>
              <a:ext uri="{28A0092B-C50C-407E-A947-70E740481C1C}">
                <a14:useLocalDpi xmlns:a14="http://schemas.microsoft.com/office/drawing/2010/main" val="0"/>
              </a:ext>
            </a:extLst>
          </a:blip>
          <a:srcRect t="175" r="32459" b="91897"/>
          <a:stretch/>
        </p:blipFill>
        <p:spPr>
          <a:xfrm>
            <a:off x="428267" y="1916864"/>
            <a:ext cx="7770537" cy="402526"/>
          </a:xfrm>
          <a:prstGeom prst="rect">
            <a:avLst/>
          </a:prstGeom>
          <a:ln>
            <a:solidFill>
              <a:schemeClr val="tx1"/>
            </a:solidFill>
          </a:ln>
        </p:spPr>
      </p:pic>
      <p:pic>
        <p:nvPicPr>
          <p:cNvPr id="6" name="Picture 5">
            <a:extLst>
              <a:ext uri="{FF2B5EF4-FFF2-40B4-BE49-F238E27FC236}">
                <a16:creationId xmlns:a16="http://schemas.microsoft.com/office/drawing/2014/main" id="{2EE84431-C784-844E-B971-B0AA73F605F7}"/>
              </a:ext>
            </a:extLst>
          </p:cNvPr>
          <p:cNvPicPr>
            <a:picLocks noChangeAspect="1"/>
          </p:cNvPicPr>
          <p:nvPr/>
        </p:nvPicPr>
        <p:blipFill rotWithShape="1">
          <a:blip r:embed="rId5"/>
          <a:srcRect t="36541" r="36" b="-222"/>
          <a:stretch/>
        </p:blipFill>
        <p:spPr>
          <a:xfrm>
            <a:off x="428267" y="2630245"/>
            <a:ext cx="11335466" cy="3789781"/>
          </a:xfrm>
          <a:prstGeom prst="rect">
            <a:avLst/>
          </a:prstGeom>
          <a:ln>
            <a:solidFill>
              <a:schemeClr val="tx1"/>
            </a:solidFill>
          </a:ln>
        </p:spPr>
      </p:pic>
      <p:pic>
        <p:nvPicPr>
          <p:cNvPr id="10" name="Picture 9">
            <a:extLst>
              <a:ext uri="{FF2B5EF4-FFF2-40B4-BE49-F238E27FC236}">
                <a16:creationId xmlns:a16="http://schemas.microsoft.com/office/drawing/2014/main" id="{031D007F-5595-046E-ACD5-1FC1E0DB9976}"/>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22537126"/>
      </p:ext>
    </p:extLst>
  </p:cSld>
  <p:clrMapOvr>
    <a:masterClrMapping/>
  </p:clrMapOvr>
</p:sld>
</file>

<file path=ppt/theme/theme1.xml><?xml version="1.0" encoding="utf-8"?>
<a:theme xmlns:a="http://schemas.openxmlformats.org/drawingml/2006/main" name="Basis">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Gallery</Template>
  <TotalTime>1584</TotalTime>
  <Words>1889</Words>
  <Application>Microsoft Office PowerPoint</Application>
  <PresentationFormat>Widescreen</PresentationFormat>
  <Paragraphs>275</Paragraphs>
  <Slides>33</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33</vt:i4>
      </vt:variant>
    </vt:vector>
  </HeadingPairs>
  <TitlesOfParts>
    <vt:vector size="54" baseType="lpstr">
      <vt:lpstr>arial</vt:lpstr>
      <vt:lpstr>arial</vt:lpstr>
      <vt:lpstr>Arial Black</vt:lpstr>
      <vt:lpstr>Arial Unicode MS</vt:lpstr>
      <vt:lpstr>Bookman Old Style</vt:lpstr>
      <vt:lpstr>Calibri</vt:lpstr>
      <vt:lpstr>Corbel</vt:lpstr>
      <vt:lpstr>Courier New</vt:lpstr>
      <vt:lpstr>erdana</vt:lpstr>
      <vt:lpstr>Google Sans</vt:lpstr>
      <vt:lpstr>Inter</vt:lpstr>
      <vt:lpstr>inter-bold</vt:lpstr>
      <vt:lpstr>inter-regular</vt:lpstr>
      <vt:lpstr>Lato</vt:lpstr>
      <vt:lpstr>open sans</vt:lpstr>
      <vt:lpstr>Roboto</vt:lpstr>
      <vt:lpstr>Segoe UI</vt:lpstr>
      <vt:lpstr>Studio-Feixen-Sans</vt:lpstr>
      <vt:lpstr>Times New Roman</vt:lpstr>
      <vt:lpstr>Wingdings</vt:lpstr>
      <vt:lpstr>Basis</vt:lpstr>
      <vt:lpstr>PowerPoint Presentation</vt:lpstr>
      <vt:lpstr>Bankruptcy Prevention Project</vt:lpstr>
      <vt:lpstr>DETAILS :  The data file contains  7  features about 250 companies including the following variables:  &gt;&gt; industrial risk: 0=low risk, 0.5=medium risk, 1=high risk.  &gt;&gt; management_risk: 0=low risk, 0.5=medium risk, 1=high risk.  &gt;&gt; financial flexibility: 0=low flexibility, 0.5=medium flexibility, 1=high   &gt;&gt; credibility: 0=low credibility, 0.5=medium credibility, 1=high credibility.  &gt;&gt; competitiveness: 0=low competitiveness, 0.5=medium  competitiveness, 1=high competitiveness.  &gt;&gt; operating_risk: 0=low risk, 0.5=medium risk, 1=high risk.  &gt;&gt; class: bankruptcy, non-bankruptcy (target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LINEAR-SVC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Prevention Project</dc:title>
  <dc:creator>mahesh</dc:creator>
  <cp:lastModifiedBy>mahesh</cp:lastModifiedBy>
  <cp:revision>29</cp:revision>
  <dcterms:created xsi:type="dcterms:W3CDTF">2023-02-23T11:38:50Z</dcterms:created>
  <dcterms:modified xsi:type="dcterms:W3CDTF">2023-03-15T08:22:59Z</dcterms:modified>
</cp:coreProperties>
</file>